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79"/>
  </p:notesMasterIdLst>
  <p:sldIdLst>
    <p:sldId id="256" r:id="rId2"/>
    <p:sldId id="259" r:id="rId3"/>
    <p:sldId id="261" r:id="rId4"/>
    <p:sldId id="262" r:id="rId5"/>
    <p:sldId id="263" r:id="rId6"/>
    <p:sldId id="31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13" r:id="rId19"/>
    <p:sldId id="315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8" r:id="rId28"/>
    <p:sldId id="282" r:id="rId29"/>
    <p:sldId id="283" r:id="rId30"/>
    <p:sldId id="320" r:id="rId31"/>
    <p:sldId id="322" r:id="rId32"/>
    <p:sldId id="284" r:id="rId33"/>
    <p:sldId id="285" r:id="rId34"/>
    <p:sldId id="286" r:id="rId35"/>
    <p:sldId id="287" r:id="rId36"/>
    <p:sldId id="288" r:id="rId37"/>
    <p:sldId id="289" r:id="rId38"/>
    <p:sldId id="328" r:id="rId39"/>
    <p:sldId id="290" r:id="rId40"/>
    <p:sldId id="291" r:id="rId41"/>
    <p:sldId id="324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26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37" r:id="rId65"/>
    <p:sldId id="338" r:id="rId66"/>
    <p:sldId id="339" r:id="rId67"/>
    <p:sldId id="340" r:id="rId68"/>
    <p:sldId id="341" r:id="rId69"/>
    <p:sldId id="342" r:id="rId70"/>
    <p:sldId id="329" r:id="rId71"/>
    <p:sldId id="330" r:id="rId72"/>
    <p:sldId id="331" r:id="rId73"/>
    <p:sldId id="332" r:id="rId74"/>
    <p:sldId id="333" r:id="rId75"/>
    <p:sldId id="336" r:id="rId76"/>
    <p:sldId id="343" r:id="rId77"/>
    <p:sldId id="346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43D5-175B-4796-8F28-763CE3699EAD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1F9A-C488-4CC7-A79D-66442BC031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1F9A-C488-4CC7-A79D-66442BC031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1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10D8D-5818-4194-A828-A7A18F5464D1}" type="slidenum">
              <a:rPr lang="fa-IR" smtClean="0"/>
              <a:pPr/>
              <a:t>2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35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" name="Rectangle 36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" name="Group 48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" name="Rectangle 38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" name="Rectangle 39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40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41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42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43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46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9384-55A9-4D3B-8F07-978E2303560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58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besmellah__66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143000"/>
            <a:ext cx="3124200" cy="44041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083B6-853B-4ADD-B4A9-E1CA6F4CE290}" type="slidenum">
              <a:rPr lang="fa-IR"/>
              <a:pPr>
                <a:defRPr/>
              </a:pPr>
              <a:t>10</a:t>
            </a:fld>
            <a:endParaRPr lang="en-US"/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142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31429" name="Picture 4" descr="wumpus-seq1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30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511B-F096-4C70-AE1F-213468A3B667}" type="slidenum">
              <a:rPr lang="fa-IR"/>
              <a:pPr>
                <a:defRPr/>
              </a:pPr>
              <a:t>11</a:t>
            </a:fld>
            <a:endParaRPr lang="en-US"/>
          </a:p>
        </p:txBody>
      </p:sp>
      <p:sp>
        <p:nvSpPr>
          <p:cNvPr id="23245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2452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32453" name="Picture 4" descr="wumpus-seq2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454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A67BC-4498-41A5-9C31-6F63B69C1396}" type="slidenum">
              <a:rPr lang="fa-IR"/>
              <a:pPr>
                <a:defRPr/>
              </a:pPr>
              <a:t>12</a:t>
            </a:fld>
            <a:endParaRPr lang="en-US"/>
          </a:p>
        </p:txBody>
      </p:sp>
      <p:sp>
        <p:nvSpPr>
          <p:cNvPr id="23347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3476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33477" name="Picture 4" descr="wumpus-seq3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8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3B50-B9E4-415A-9FF6-89A999D80E22}" type="slidenum">
              <a:rPr lang="fa-IR"/>
              <a:pPr>
                <a:defRPr/>
              </a:pPr>
              <a:t>13</a:t>
            </a:fld>
            <a:endParaRPr lang="en-US"/>
          </a:p>
        </p:txBody>
      </p:sp>
      <p:sp>
        <p:nvSpPr>
          <p:cNvPr id="23449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450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34501" name="Picture 4" descr="wumpus-seq4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02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014F8-FB7B-4AE0-8508-9FE7CDA07D66}" type="slidenum">
              <a:rPr lang="fa-IR"/>
              <a:pPr>
                <a:defRPr/>
              </a:pPr>
              <a:t>14</a:t>
            </a:fld>
            <a:endParaRPr lang="en-US"/>
          </a:p>
        </p:txBody>
      </p:sp>
      <p:sp>
        <p:nvSpPr>
          <p:cNvPr id="23552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552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35525" name="Picture 4" descr="wumpus-seq5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26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427-C203-404C-8A34-31F6C5F6E037}" type="slidenum">
              <a:rPr lang="fa-IR"/>
              <a:pPr>
                <a:defRPr/>
              </a:pPr>
              <a:t>15</a:t>
            </a:fld>
            <a:endParaRPr lang="en-US"/>
          </a:p>
        </p:txBody>
      </p:sp>
      <p:sp>
        <p:nvSpPr>
          <p:cNvPr id="23654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654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36549" name="Picture 4" descr="wumpus-seq6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50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9419F-7737-4268-AA2B-9B2EC1438315}" type="slidenum">
              <a:rPr lang="fa-IR"/>
              <a:pPr>
                <a:defRPr/>
              </a:pPr>
              <a:t>16</a:t>
            </a:fld>
            <a:endParaRPr lang="en-US"/>
          </a:p>
        </p:txBody>
      </p:sp>
      <p:sp>
        <p:nvSpPr>
          <p:cNvPr id="23757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7572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37573" name="Picture 4" descr="wumpus-seq7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7574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FF615-2178-4856-A363-E9B1A82C6013}" type="slidenum">
              <a:rPr lang="fa-IR"/>
              <a:pPr>
                <a:defRPr/>
              </a:pPr>
              <a:t>17</a:t>
            </a:fld>
            <a:endParaRPr lang="en-US"/>
          </a:p>
        </p:txBody>
      </p:sp>
      <p:sp>
        <p:nvSpPr>
          <p:cNvPr id="23859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8596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منطق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38597" name="Text Box 4"/>
          <p:cNvSpPr txBox="1">
            <a:spLocks noChangeArrowheads="1"/>
          </p:cNvSpPr>
          <p:nvPr/>
        </p:nvSpPr>
        <p:spPr bwMode="auto">
          <a:xfrm>
            <a:off x="395288" y="2420938"/>
            <a:ext cx="8208962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 dirty="0">
                <a:solidFill>
                  <a:srgbClr val="CC3300"/>
                </a:solidFill>
                <a:cs typeface="Homa" pitchFamily="2" charset="-78"/>
              </a:rPr>
              <a:t>يک زبان رسمي: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ترکيب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(نحو): چه کلمه بندی صحيح است.(خوش فرم)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معناشناسی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: يک کلمه بندی صحيح چه معنايي دارد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در منطق، معنای زبان، درستی هر جمله را در برابر هر جهان ممکن تعريف ميکند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 dirty="0">
                <a:solidFill>
                  <a:srgbClr val="CC3300"/>
                </a:solidFill>
                <a:cs typeface="Homa" pitchFamily="2" charset="-78"/>
              </a:rPr>
              <a:t>مثال، در زبان رياضيات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X+2 &gt;= y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يک جمله اما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x2+y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جمله نيست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X+2 &gt;= y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در جهان درست است اگر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x=7 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y =1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X+2 &gt;= y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در جهان غلط است اگر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x=0 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 y =6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35000"/>
              </a:lnSpc>
              <a:spcBef>
                <a:spcPct val="50000"/>
              </a:spcBef>
              <a:buNone/>
            </a:pPr>
            <a:r>
              <a:rPr lang="fa-IR" sz="2800" b="1" dirty="0" smtClean="0">
                <a:solidFill>
                  <a:srgbClr val="7F5429"/>
                </a:solidFill>
                <a:cs typeface="Homa"/>
              </a:rPr>
              <a:t>تفاوت بين حقايق و بازنمايي‌هاي آنها:</a:t>
            </a:r>
            <a:endParaRPr lang="en-US" sz="2800" b="1" dirty="0" smtClean="0">
              <a:solidFill>
                <a:srgbClr val="7F5429"/>
              </a:solidFill>
              <a:cs typeface="Homa"/>
            </a:endParaRPr>
          </a:p>
          <a:p>
            <a:pPr algn="r" rtl="1">
              <a:lnSpc>
                <a:spcPct val="135000"/>
              </a:lnSpc>
              <a:spcBef>
                <a:spcPct val="50000"/>
              </a:spcBef>
              <a:buNone/>
            </a:pPr>
            <a:r>
              <a:rPr lang="ar-SA" sz="2800" dirty="0" smtClean="0">
                <a:cs typeface="Homa"/>
              </a:rPr>
              <a:t>حقايق قسمتي از دنياي واقعي را تشکيل مي‌دهند، اما بازنمايي‌هاي آنها بايد به صورتي کد شوند که بتواند به طور فيزيکي در يک عامل ذخيره شود.</a:t>
            </a:r>
            <a:endParaRPr lang="en-US" sz="2800" dirty="0" smtClean="0">
              <a:cs typeface="Homa"/>
            </a:endParaRPr>
          </a:p>
          <a:p>
            <a:pPr algn="r" rtl="1">
              <a:lnSpc>
                <a:spcPct val="135000"/>
              </a:lnSpc>
              <a:spcBef>
                <a:spcPct val="50000"/>
              </a:spcBef>
              <a:buNone/>
            </a:pPr>
            <a:r>
              <a:rPr lang="ar-SA" sz="2800" dirty="0" smtClean="0">
                <a:cs typeface="Homa"/>
              </a:rPr>
              <a:t>جملات قسمتي از ساختار فيزيکي عامل هستند</a:t>
            </a:r>
            <a:r>
              <a:rPr lang="fa-IR" sz="2800" dirty="0" smtClean="0">
                <a:cs typeface="Homa"/>
              </a:rPr>
              <a:t> و</a:t>
            </a:r>
            <a:r>
              <a:rPr lang="ar-SA" sz="2800" dirty="0" smtClean="0">
                <a:cs typeface="Homa"/>
              </a:rPr>
              <a:t> استدلال بايد پردازشي از ايجاد ساختار جديد فيزيکي از نمونه‌هاي قديمي‌تر باشد.</a:t>
            </a:r>
            <a:endParaRPr lang="fa-IR" sz="2800" dirty="0" smtClean="0">
              <a:cs typeface="Homa"/>
            </a:endParaRPr>
          </a:p>
          <a:p>
            <a:pPr algn="r" rtl="1">
              <a:lnSpc>
                <a:spcPct val="135000"/>
              </a:lnSpc>
              <a:spcBef>
                <a:spcPct val="50000"/>
              </a:spcBef>
              <a:buNone/>
            </a:pPr>
            <a:r>
              <a:rPr lang="ar-SA" sz="2800" dirty="0" smtClean="0">
                <a:cs typeface="Homa"/>
              </a:rPr>
              <a:t>استدلال مطلوب بايد اين اطمينان را حاصل کند که ساختار جديد حقايقي را بازنمايي مي‌کند که از حقايقي که ساختار قديمي ايجاد کرده بود، پيروي کنند.</a:t>
            </a:r>
            <a:endParaRPr lang="en-US" sz="2800" dirty="0" smtClean="0">
              <a:cs typeface="Homa"/>
            </a:endParaRPr>
          </a:p>
          <a:p>
            <a:pPr algn="r" rtl="1">
              <a:buNone/>
            </a:pPr>
            <a:endParaRPr lang="en-US" dirty="0">
              <a:cs typeface="Homa"/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704088"/>
            <a:ext cx="82296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Homa"/>
                <a:cs typeface="Zar" pitchFamily="2" charset="-78"/>
              </a:rPr>
              <a:t/>
            </a:r>
            <a:br>
              <a:rPr lang="en-US" sz="2400" dirty="0" smtClean="0">
                <a:latin typeface="Homa"/>
                <a:cs typeface="Zar" pitchFamily="2" charset="-78"/>
              </a:rPr>
            </a:br>
            <a:r>
              <a:rPr lang="ar-SA" sz="2400" dirty="0" smtClean="0">
                <a:latin typeface="Homa"/>
                <a:cs typeface="Zar" pitchFamily="2" charset="-78"/>
              </a:rPr>
              <a:t> </a:t>
            </a:r>
            <a:r>
              <a:rPr lang="ar-SA" sz="2800" dirty="0" smtClean="0">
                <a:latin typeface="Homa"/>
                <a:cs typeface="Homa"/>
              </a:rPr>
              <a:t>معني‌هاي زبان تعيين مي‌کند که حقايق به کدام جملات مربوط مي‌شوند. </a:t>
            </a:r>
            <a:r>
              <a:rPr lang="en-US" sz="2400" dirty="0" smtClean="0">
                <a:latin typeface="Homa"/>
                <a:cs typeface="Zar" pitchFamily="2" charset="-78"/>
              </a:rPr>
              <a:t/>
            </a:r>
            <a:br>
              <a:rPr lang="en-US" sz="2400" dirty="0" smtClean="0">
                <a:latin typeface="Homa"/>
                <a:cs typeface="Zar" pitchFamily="2" charset="-78"/>
              </a:rPr>
            </a:br>
            <a:endParaRPr lang="en-US" sz="2400" dirty="0">
              <a:latin typeface="Homa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1941513"/>
            <a:ext cx="8207375" cy="2495550"/>
            <a:chOff x="295" y="2115"/>
            <a:chExt cx="5170" cy="1572"/>
          </a:xfrm>
        </p:grpSpPr>
        <p:sp>
          <p:nvSpPr>
            <p:cNvPr id="503811" name="Line 3"/>
            <p:cNvSpPr>
              <a:spLocks noChangeShapeType="1"/>
            </p:cNvSpPr>
            <p:nvPr/>
          </p:nvSpPr>
          <p:spPr bwMode="auto">
            <a:xfrm>
              <a:off x="521" y="2840"/>
              <a:ext cx="49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2" name="Line 4"/>
            <p:cNvSpPr>
              <a:spLocks noChangeShapeType="1"/>
            </p:cNvSpPr>
            <p:nvPr/>
          </p:nvSpPr>
          <p:spPr bwMode="auto">
            <a:xfrm>
              <a:off x="1837" y="2341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3" name="Line 5"/>
            <p:cNvSpPr>
              <a:spLocks noChangeShapeType="1"/>
            </p:cNvSpPr>
            <p:nvPr/>
          </p:nvSpPr>
          <p:spPr bwMode="auto">
            <a:xfrm>
              <a:off x="4241" y="2296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4" name="Line 6"/>
            <p:cNvSpPr>
              <a:spLocks noChangeShapeType="1"/>
            </p:cNvSpPr>
            <p:nvPr/>
          </p:nvSpPr>
          <p:spPr bwMode="auto">
            <a:xfrm>
              <a:off x="2472" y="2251"/>
              <a:ext cx="1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5" name="Line 7"/>
            <p:cNvSpPr>
              <a:spLocks noChangeShapeType="1"/>
            </p:cNvSpPr>
            <p:nvPr/>
          </p:nvSpPr>
          <p:spPr bwMode="auto">
            <a:xfrm>
              <a:off x="2472" y="3339"/>
              <a:ext cx="1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6" name="Text Box 8"/>
            <p:cNvSpPr txBox="1">
              <a:spLocks noChangeArrowheads="1"/>
            </p:cNvSpPr>
            <p:nvPr/>
          </p:nvSpPr>
          <p:spPr bwMode="auto">
            <a:xfrm>
              <a:off x="1383" y="2129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SENTENCES</a:t>
              </a:r>
            </a:p>
          </p:txBody>
        </p:sp>
        <p:sp>
          <p:nvSpPr>
            <p:cNvPr id="503817" name="Text Box 9"/>
            <p:cNvSpPr txBox="1">
              <a:spLocks noChangeArrowheads="1"/>
            </p:cNvSpPr>
            <p:nvPr/>
          </p:nvSpPr>
          <p:spPr bwMode="auto">
            <a:xfrm>
              <a:off x="3696" y="2115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SENTENCES</a:t>
              </a:r>
            </a:p>
          </p:txBody>
        </p:sp>
        <p:sp>
          <p:nvSpPr>
            <p:cNvPr id="503818" name="Text Box 10"/>
            <p:cNvSpPr txBox="1">
              <a:spLocks noChangeArrowheads="1"/>
            </p:cNvSpPr>
            <p:nvPr/>
          </p:nvSpPr>
          <p:spPr bwMode="auto">
            <a:xfrm>
              <a:off x="295" y="2478"/>
              <a:ext cx="11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Representation</a:t>
              </a:r>
            </a:p>
          </p:txBody>
        </p:sp>
        <p:sp>
          <p:nvSpPr>
            <p:cNvPr id="503819" name="Text Box 11"/>
            <p:cNvSpPr txBox="1">
              <a:spLocks noChangeArrowheads="1"/>
            </p:cNvSpPr>
            <p:nvPr/>
          </p:nvSpPr>
          <p:spPr bwMode="auto">
            <a:xfrm>
              <a:off x="476" y="2931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World</a:t>
              </a:r>
            </a:p>
          </p:txBody>
        </p:sp>
        <p:sp>
          <p:nvSpPr>
            <p:cNvPr id="503820" name="Text Box 12"/>
            <p:cNvSpPr txBox="1">
              <a:spLocks noChangeArrowheads="1"/>
            </p:cNvSpPr>
            <p:nvPr/>
          </p:nvSpPr>
          <p:spPr bwMode="auto">
            <a:xfrm>
              <a:off x="2472" y="3475"/>
              <a:ext cx="1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FOLLOWS</a:t>
              </a:r>
            </a:p>
          </p:txBody>
        </p:sp>
        <p:sp>
          <p:nvSpPr>
            <p:cNvPr id="503821" name="Text Box 13"/>
            <p:cNvSpPr txBox="1">
              <a:spLocks noChangeArrowheads="1"/>
            </p:cNvSpPr>
            <p:nvPr/>
          </p:nvSpPr>
          <p:spPr bwMode="auto">
            <a:xfrm>
              <a:off x="1565" y="3430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FACTS</a:t>
              </a:r>
            </a:p>
          </p:txBody>
        </p:sp>
        <p:sp>
          <p:nvSpPr>
            <p:cNvPr id="503822" name="Text Box 14"/>
            <p:cNvSpPr txBox="1">
              <a:spLocks noChangeArrowheads="1"/>
            </p:cNvSpPr>
            <p:nvPr/>
          </p:nvSpPr>
          <p:spPr bwMode="auto">
            <a:xfrm>
              <a:off x="4014" y="3475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FACTS</a:t>
              </a:r>
            </a:p>
          </p:txBody>
        </p:sp>
        <p:sp>
          <p:nvSpPr>
            <p:cNvPr id="503823" name="Text Box 15"/>
            <p:cNvSpPr txBox="1">
              <a:spLocks noChangeArrowheads="1"/>
            </p:cNvSpPr>
            <p:nvPr/>
          </p:nvSpPr>
          <p:spPr bwMode="auto">
            <a:xfrm rot="5400000">
              <a:off x="3644" y="2757"/>
              <a:ext cx="86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Semantics</a:t>
              </a:r>
            </a:p>
          </p:txBody>
        </p:sp>
        <p:sp>
          <p:nvSpPr>
            <p:cNvPr id="503824" name="Text Box 16"/>
            <p:cNvSpPr txBox="1">
              <a:spLocks noChangeArrowheads="1"/>
            </p:cNvSpPr>
            <p:nvPr/>
          </p:nvSpPr>
          <p:spPr bwMode="auto">
            <a:xfrm rot="5400000">
              <a:off x="1240" y="2712"/>
              <a:ext cx="86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charset="0"/>
                </a:rPr>
                <a:t>Semantics</a:t>
              </a:r>
            </a:p>
          </p:txBody>
        </p:sp>
        <p:sp>
          <p:nvSpPr>
            <p:cNvPr id="503825" name="Text Box 17"/>
            <p:cNvSpPr txBox="1">
              <a:spLocks noChangeArrowheads="1"/>
            </p:cNvSpPr>
            <p:nvPr/>
          </p:nvSpPr>
          <p:spPr bwMode="auto">
            <a:xfrm>
              <a:off x="2653" y="2341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cs typeface="Arial" charset="0"/>
                </a:rPr>
                <a:t>Entails</a:t>
              </a:r>
            </a:p>
          </p:txBody>
        </p:sp>
      </p:grpSp>
      <p:sp>
        <p:nvSpPr>
          <p:cNvPr id="503826" name="Text Box 18"/>
          <p:cNvSpPr txBox="1">
            <a:spLocks noChangeArrowheads="1"/>
          </p:cNvSpPr>
          <p:nvPr/>
        </p:nvSpPr>
        <p:spPr bwMode="auto">
          <a:xfrm>
            <a:off x="0" y="50371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b="1" dirty="0">
                <a:solidFill>
                  <a:srgbClr val="7F5429"/>
                </a:solidFill>
                <a:latin typeface="Homa"/>
                <a:cs typeface="Zar" pitchFamily="2" charset="-78"/>
              </a:rPr>
              <a:t>ارتباط بين جملات و حقايق توسط معناي زبان توليد مي‌شوند</a:t>
            </a:r>
            <a:r>
              <a:rPr lang="fa-IR" sz="1600" b="1" dirty="0">
                <a:solidFill>
                  <a:srgbClr val="7F5429"/>
                </a:solidFill>
                <a:cs typeface="Zar" pitchFamily="2" charset="-78"/>
              </a:rPr>
              <a:t>.</a:t>
            </a:r>
            <a:endParaRPr lang="en-US" sz="1600" b="1" dirty="0">
              <a:solidFill>
                <a:srgbClr val="7F5429"/>
              </a:solidFill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rtl="1" eaLnBrk="1" hangingPunct="1"/>
            <a:r>
              <a:rPr lang="fa-IR" sz="4800" dirty="0" smtClean="0">
                <a:solidFill>
                  <a:schemeClr val="bg1"/>
                </a:solidFill>
                <a:cs typeface="B Titr" pitchFamily="2" charset="-78"/>
              </a:rPr>
              <a:t>هوش مصنوعی</a:t>
            </a:r>
            <a:br>
              <a:rPr lang="fa-IR" sz="4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en-US" sz="4800" i="1" dirty="0" smtClean="0">
                <a:solidFill>
                  <a:schemeClr val="bg1"/>
                </a:solidFill>
                <a:cs typeface="B Titr" pitchFamily="2" charset="-78"/>
              </a:rPr>
              <a:t>Artificial Intelligence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43400"/>
            <a:ext cx="6400800" cy="17526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a-IR" dirty="0" smtClean="0">
              <a:cs typeface="B Traffic" pitchFamily="2" charset="-78"/>
            </a:endParaRPr>
          </a:p>
          <a:p>
            <a:pPr marL="0" indent="0" algn="ctr" rtl="1" eaLnBrk="1" hangingPunct="1">
              <a:buFontTx/>
              <a:buNone/>
            </a:pPr>
            <a:r>
              <a:rPr lang="fa-IR" sz="3600" dirty="0" smtClean="0">
                <a:cs typeface="B Traffic" pitchFamily="2" charset="-78"/>
              </a:rPr>
              <a:t>ارائه دهنده: هادی عبادی- حسن گزمه</a:t>
            </a:r>
            <a:endParaRPr lang="en-US" sz="3600" dirty="0" smtClean="0">
              <a:cs typeface="B Traffic" pitchFamily="2" charset="-78"/>
            </a:endParaRPr>
          </a:p>
        </p:txBody>
      </p:sp>
      <p:pic>
        <p:nvPicPr>
          <p:cNvPr id="3078" name="Picture 1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238625"/>
            <a:ext cx="2000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0E6F2-B0B9-4456-AE5B-2867B5818130}" type="slidenum">
              <a:rPr lang="fa-IR"/>
              <a:pPr>
                <a:defRPr/>
              </a:pPr>
              <a:t>20</a:t>
            </a:fld>
            <a:endParaRPr lang="en-US"/>
          </a:p>
        </p:txBody>
      </p:sp>
      <p:sp>
        <p:nvSpPr>
          <p:cNvPr id="23961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3962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استلزام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39621" name="Text Box 4"/>
          <p:cNvSpPr txBox="1">
            <a:spLocks noChangeArrowheads="1"/>
          </p:cNvSpPr>
          <p:nvPr/>
        </p:nvSpPr>
        <p:spPr bwMode="auto">
          <a:xfrm>
            <a:off x="539750" y="2420938"/>
            <a:ext cx="7993063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استلزام منطقي بين جملات اين است که جمله ای بطور منطقي از جمله ديگر پيروی ميکند</a:t>
            </a:r>
          </a:p>
          <a:p>
            <a:pPr algn="ctr" rtl="1"/>
            <a:r>
              <a:rPr lang="en-US" sz="3200">
                <a:cs typeface="Homa" pitchFamily="2" charset="-78"/>
              </a:rPr>
              <a:t>a ╞ b</a:t>
            </a:r>
            <a:r>
              <a:rPr lang="fa-IR" sz="3200">
                <a:cs typeface="Homa" pitchFamily="2" charset="-78"/>
              </a:rPr>
              <a:t> </a:t>
            </a:r>
            <a:endParaRPr lang="en-US" sz="3200">
              <a:cs typeface="Homa" pitchFamily="2" charset="-78"/>
            </a:endParaRP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جمله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استلزام جمله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است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جمله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جمله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را ايجاد ميکند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اگر و فقط اگر، در هر مدلي که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درست است،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نيز درست است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اگر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درست باشد،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نيز درست است</a:t>
            </a:r>
          </a:p>
          <a:p>
            <a:pPr lvl="2"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درستی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در درستي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نهفته است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مثال: جمله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x+y=4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مستلزم جمله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4=x+y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است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499A0-F5FD-480A-81DC-7D3181FC2773}" type="slidenum">
              <a:rPr lang="fa-IR"/>
              <a:pPr>
                <a:defRPr/>
              </a:pPr>
              <a:t>21</a:t>
            </a:fld>
            <a:endParaRPr lang="en-US"/>
          </a:p>
        </p:txBody>
      </p:sp>
      <p:pic>
        <p:nvPicPr>
          <p:cNvPr id="240643" name="Picture 2" descr="wumpus-models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2030413"/>
            <a:ext cx="6146800" cy="45672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44" name="Text Box 3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40645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مدلهای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6C592-BCBB-43C8-8313-59DFB24B6520}" type="slidenum">
              <a:rPr lang="fa-IR"/>
              <a:pPr>
                <a:defRPr/>
              </a:pPr>
              <a:t>22</a:t>
            </a:fld>
            <a:endParaRPr lang="en-US"/>
          </a:p>
        </p:txBody>
      </p:sp>
      <p:sp>
        <p:nvSpPr>
          <p:cNvPr id="24166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4166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مدلهای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41669" name="Picture 4" descr="wumpus-models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5281613" cy="3924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1670" name="Text Box 5"/>
          <p:cNvSpPr txBox="1">
            <a:spLocks noChangeArrowheads="1"/>
          </p:cNvSpPr>
          <p:nvPr/>
        </p:nvSpPr>
        <p:spPr bwMode="auto">
          <a:xfrm>
            <a:off x="5291138" y="2308225"/>
            <a:ext cx="367347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cs typeface="Lotus" pitchFamily="2" charset="-78"/>
              </a:rPr>
              <a:t>KB</a:t>
            </a:r>
            <a:endParaRPr lang="fa-IR" sz="2400" b="1">
              <a:solidFill>
                <a:srgbClr val="CC3300"/>
              </a:solidFill>
              <a:cs typeface="Lotus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  <a:cs typeface="Lotus" pitchFamily="2" charset="-78"/>
              </a:rPr>
              <a:t> =</a:t>
            </a:r>
            <a:r>
              <a:rPr lang="en-US" sz="2400" b="1">
                <a:solidFill>
                  <a:srgbClr val="CC3300"/>
                </a:solidFill>
                <a:cs typeface="Lotus" pitchFamily="2" charset="-78"/>
              </a:rPr>
              <a:t> </a:t>
            </a:r>
          </a:p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rgbClr val="CC3300"/>
                </a:solidFill>
                <a:cs typeface="Lotus" pitchFamily="2" charset="-78"/>
              </a:rPr>
              <a:t> قوانين دنيای </a:t>
            </a:r>
            <a:r>
              <a:rPr lang="en-US" sz="3200" b="1">
                <a:solidFill>
                  <a:srgbClr val="CC3300"/>
                </a:solidFill>
                <a:cs typeface="Lotus" pitchFamily="2" charset="-78"/>
              </a:rPr>
              <a:t>Wumpus</a:t>
            </a:r>
            <a:endParaRPr lang="fa-IR" sz="3200" b="1">
              <a:solidFill>
                <a:srgbClr val="CC3300"/>
              </a:solidFill>
              <a:cs typeface="Lotus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sz="4400" b="1">
                <a:solidFill>
                  <a:srgbClr val="CC3300"/>
                </a:solidFill>
                <a:cs typeface="Lotus" pitchFamily="2" charset="-78"/>
              </a:rPr>
              <a:t>+</a:t>
            </a:r>
          </a:p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rgbClr val="CC3300"/>
                </a:solidFill>
                <a:cs typeface="Lotus" pitchFamily="2" charset="-78"/>
              </a:rPr>
              <a:t>مشاهدات</a:t>
            </a:r>
            <a:endParaRPr lang="en-US" sz="3200" b="1">
              <a:solidFill>
                <a:srgbClr val="CC3300"/>
              </a:solidFill>
              <a:cs typeface="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7936-044E-4FEF-A535-64C335E9C07A}" type="slidenum">
              <a:rPr lang="fa-IR"/>
              <a:pPr>
                <a:defRPr/>
              </a:pPr>
              <a:t>23</a:t>
            </a:fld>
            <a:endParaRPr lang="en-US"/>
          </a:p>
        </p:txBody>
      </p:sp>
      <p:sp>
        <p:nvSpPr>
          <p:cNvPr id="24269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42692" name="Picture 3" descr="wumpus-models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1413" y="2413000"/>
            <a:ext cx="4371975" cy="3248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693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مدلهای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42694" name="Text Box 5"/>
          <p:cNvSpPr txBox="1">
            <a:spLocks noChangeArrowheads="1"/>
          </p:cNvSpPr>
          <p:nvPr/>
        </p:nvSpPr>
        <p:spPr bwMode="auto">
          <a:xfrm>
            <a:off x="250825" y="5734050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en-US" sz="2400" i="1">
                <a:cs typeface="Homa" pitchFamily="2" charset="-78"/>
              </a:rPr>
              <a:t>KB </a:t>
            </a:r>
            <a:r>
              <a:rPr lang="en-US" sz="2400">
                <a:cs typeface="Homa" pitchFamily="2" charset="-78"/>
              </a:rPr>
              <a:t>= wumpus</a:t>
            </a:r>
            <a:r>
              <a:rPr lang="fa-IR" sz="2400">
                <a:cs typeface="Homa" pitchFamily="2" charset="-78"/>
              </a:rPr>
              <a:t>دنياي </a:t>
            </a:r>
            <a:r>
              <a:rPr lang="en-US" sz="2400">
                <a:cs typeface="Homa" pitchFamily="2" charset="-78"/>
              </a:rPr>
              <a:t> + </a:t>
            </a:r>
            <a:r>
              <a:rPr lang="fa-IR" sz="2400">
                <a:cs typeface="Homa" pitchFamily="2" charset="-78"/>
              </a:rPr>
              <a:t>مشاهدات</a:t>
            </a:r>
            <a:endParaRPr lang="en-US" sz="2400">
              <a:cs typeface="Homa" pitchFamily="2" charset="-78"/>
            </a:endParaRPr>
          </a:p>
          <a:p>
            <a:pPr algn="ctr"/>
            <a:r>
              <a:rPr lang="en-US" sz="2400">
                <a:cs typeface="Homa" pitchFamily="2" charset="-78"/>
              </a:rPr>
              <a:t>α1 = "[1,2] </a:t>
            </a:r>
            <a:r>
              <a:rPr lang="fa-IR" sz="2400">
                <a:cs typeface="Homa" pitchFamily="2" charset="-78"/>
              </a:rPr>
              <a:t>امن است</a:t>
            </a:r>
            <a:r>
              <a:rPr lang="en-US" sz="2400">
                <a:cs typeface="Homa" pitchFamily="2" charset="-78"/>
              </a:rPr>
              <a:t>", </a:t>
            </a:r>
            <a:r>
              <a:rPr lang="en-US" sz="2400" i="1">
                <a:cs typeface="Homa" pitchFamily="2" charset="-78"/>
              </a:rPr>
              <a:t>KB</a:t>
            </a:r>
            <a:r>
              <a:rPr lang="en-US" sz="2400">
                <a:cs typeface="Homa" pitchFamily="2" charset="-78"/>
              </a:rPr>
              <a:t> ╞ α1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FA16D-1167-4868-B302-665320402DDA}" type="slidenum">
              <a:rPr lang="fa-IR"/>
              <a:pPr>
                <a:defRPr/>
              </a:pPr>
              <a:t>24</a:t>
            </a:fld>
            <a:endParaRPr lang="en-US"/>
          </a:p>
        </p:txBody>
      </p:sp>
      <p:sp>
        <p:nvSpPr>
          <p:cNvPr id="24371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43716" name="Picture 3" descr="wumpus-models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09825" y="2409825"/>
            <a:ext cx="4371975" cy="3248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17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مدلهای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43718" name="Rectangle 5"/>
          <p:cNvSpPr>
            <a:spLocks noChangeArrowheads="1"/>
          </p:cNvSpPr>
          <p:nvPr/>
        </p:nvSpPr>
        <p:spPr bwMode="auto">
          <a:xfrm>
            <a:off x="2508250" y="5734050"/>
            <a:ext cx="412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i="1">
                <a:cs typeface="Homa" pitchFamily="2" charset="-78"/>
              </a:rPr>
              <a:t>KB </a:t>
            </a:r>
            <a:r>
              <a:rPr lang="en-US" sz="2400">
                <a:cs typeface="Homa" pitchFamily="2" charset="-78"/>
              </a:rPr>
              <a:t>= wumpus</a:t>
            </a:r>
            <a:r>
              <a:rPr lang="fa-IR" sz="2400">
                <a:cs typeface="Homa" pitchFamily="2" charset="-78"/>
              </a:rPr>
              <a:t>دنياي </a:t>
            </a:r>
            <a:r>
              <a:rPr lang="en-US" sz="2400">
                <a:cs typeface="Homa" pitchFamily="2" charset="-78"/>
              </a:rPr>
              <a:t> + </a:t>
            </a:r>
            <a:r>
              <a:rPr lang="fa-IR" sz="2400">
                <a:cs typeface="Homa" pitchFamily="2" charset="-78"/>
              </a:rPr>
              <a:t>مشاهدات</a:t>
            </a:r>
            <a:endParaRPr lang="en-US" sz="2400"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CA6C0-9E5E-407E-B630-1F966D752D5F}" type="slidenum">
              <a:rPr lang="fa-IR"/>
              <a:pPr>
                <a:defRPr/>
              </a:pPr>
              <a:t>25</a:t>
            </a:fld>
            <a:endParaRPr lang="en-US"/>
          </a:p>
        </p:txBody>
      </p:sp>
      <p:sp>
        <p:nvSpPr>
          <p:cNvPr id="24473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4474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مدلهای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44741" name="Picture 4" descr="wumpus-models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09825" y="2409825"/>
            <a:ext cx="4486275" cy="3248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4742" name="Text Box 5"/>
          <p:cNvSpPr txBox="1">
            <a:spLocks noChangeArrowheads="1"/>
          </p:cNvSpPr>
          <p:nvPr/>
        </p:nvSpPr>
        <p:spPr bwMode="auto">
          <a:xfrm>
            <a:off x="250825" y="5734050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en-US" sz="2400" i="1">
                <a:cs typeface="Homa" pitchFamily="2" charset="-78"/>
              </a:rPr>
              <a:t>KB </a:t>
            </a:r>
            <a:r>
              <a:rPr lang="en-US" sz="2400">
                <a:cs typeface="Homa" pitchFamily="2" charset="-78"/>
              </a:rPr>
              <a:t>= wumpus</a:t>
            </a:r>
            <a:r>
              <a:rPr lang="fa-IR" sz="2400">
                <a:cs typeface="Homa" pitchFamily="2" charset="-78"/>
              </a:rPr>
              <a:t>دنياي </a:t>
            </a:r>
            <a:r>
              <a:rPr lang="en-US" sz="2400">
                <a:cs typeface="Homa" pitchFamily="2" charset="-78"/>
              </a:rPr>
              <a:t> + </a:t>
            </a:r>
            <a:r>
              <a:rPr lang="fa-IR" sz="2400">
                <a:cs typeface="Homa" pitchFamily="2" charset="-78"/>
              </a:rPr>
              <a:t>مشاهدات</a:t>
            </a:r>
            <a:endParaRPr lang="en-US" sz="2400">
              <a:cs typeface="Homa" pitchFamily="2" charset="-78"/>
            </a:endParaRPr>
          </a:p>
          <a:p>
            <a:pPr algn="ctr"/>
            <a:r>
              <a:rPr lang="en-US" sz="2400">
                <a:cs typeface="Homa" pitchFamily="2" charset="-78"/>
              </a:rPr>
              <a:t>α</a:t>
            </a:r>
            <a:r>
              <a:rPr lang="en-US" sz="1400">
                <a:cs typeface="Homa" pitchFamily="2" charset="-78"/>
              </a:rPr>
              <a:t>2</a:t>
            </a:r>
            <a:r>
              <a:rPr lang="en-US" sz="2400">
                <a:cs typeface="Homa" pitchFamily="2" charset="-78"/>
              </a:rPr>
              <a:t> = "[2,2] </a:t>
            </a:r>
            <a:r>
              <a:rPr lang="fa-IR" sz="2400">
                <a:cs typeface="Homa" pitchFamily="2" charset="-78"/>
              </a:rPr>
              <a:t>امن است</a:t>
            </a:r>
            <a:r>
              <a:rPr lang="en-US" sz="2400">
                <a:cs typeface="Homa" pitchFamily="2" charset="-78"/>
              </a:rPr>
              <a:t>", </a:t>
            </a:r>
            <a:r>
              <a:rPr lang="en-US" sz="2400" i="1">
                <a:cs typeface="Homa" pitchFamily="2" charset="-78"/>
              </a:rPr>
              <a:t>KB</a:t>
            </a:r>
            <a:r>
              <a:rPr lang="en-US" sz="2400">
                <a:cs typeface="Homa" pitchFamily="2" charset="-78"/>
              </a:rPr>
              <a:t> ╞ α</a:t>
            </a:r>
            <a:r>
              <a:rPr lang="en-US" sz="1400">
                <a:cs typeface="Homa" pitchFamily="2" charset="-78"/>
              </a:rPr>
              <a:t>2</a:t>
            </a:r>
          </a:p>
        </p:txBody>
      </p:sp>
      <p:sp>
        <p:nvSpPr>
          <p:cNvPr id="244743" name="Line 6"/>
          <p:cNvSpPr>
            <a:spLocks noChangeShapeType="1"/>
          </p:cNvSpPr>
          <p:nvPr/>
        </p:nvSpPr>
        <p:spPr bwMode="auto">
          <a:xfrm flipV="1">
            <a:off x="5894388" y="6097588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82723-E155-4F00-B9CE-8A094193D762}" type="slidenum">
              <a:rPr lang="fa-IR"/>
              <a:pPr>
                <a:defRPr/>
              </a:pPr>
              <a:t>26</a:t>
            </a:fld>
            <a:endParaRPr lang="en-US"/>
          </a:p>
        </p:txBody>
      </p:sp>
      <p:sp>
        <p:nvSpPr>
          <p:cNvPr id="24576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4576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منطق گزاره ای</a:t>
            </a:r>
            <a:endParaRPr lang="fa-IR" sz="2400" b="1" dirty="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45765" name="Text Box 4"/>
          <p:cNvSpPr txBox="1">
            <a:spLocks noChangeArrowheads="1"/>
          </p:cNvSpPr>
          <p:nvPr/>
        </p:nvSpPr>
        <p:spPr bwMode="auto">
          <a:xfrm>
            <a:off x="539750" y="2492375"/>
            <a:ext cx="7920038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نحو منطق گزاره ای، جملات مجاز را تعريف ميکند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جملات اتميک(عناصر غير قابل تعميم) تشکيل شده از يک نماد گزاره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هر يک از اين نمادها به گزاره ای درست يا نادرست اختصاص دارد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نمادها از حروف بزرگ مثل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P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Q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R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استفاده ميکنند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جملات پيچيده با استفاده از رابطهای منطقي، از جملات ساده تر ساخته ميشوند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~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(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not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) جمله ای مثل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~W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1,3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نقيض 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1,3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است</a:t>
            </a:r>
          </a:p>
          <a:p>
            <a:pPr lvl="1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ليترال يک جمله اتميک(ليترال مثبت)، يا يک جمله اتميک منفي(ليترال منفي) است</a:t>
            </a:r>
          </a:p>
          <a:p>
            <a:pPr lvl="1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^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(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and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) مثل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P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1,3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^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1,3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ترکيب عطفی نام دارد.هر بخش آن يک عطف ناميده ميشود</a:t>
            </a:r>
          </a:p>
          <a:p>
            <a:pPr lvl="1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el-GR" dirty="0">
                <a:solidFill>
                  <a:srgbClr val="CC3300"/>
                </a:solidFill>
                <a:cs typeface="Arial" charset="0"/>
              </a:rPr>
              <a:t>ν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(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or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) مثل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2,2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l-GR" dirty="0">
                <a:solidFill>
                  <a:srgbClr val="CC3300"/>
                </a:solidFill>
                <a:cs typeface="Homa" pitchFamily="2" charset="-78"/>
              </a:rPr>
              <a:t>ν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(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P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3,1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^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1,3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) ترکيب فصلي مربوط به فصل های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2,2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P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3,1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^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1,3</a:t>
            </a:r>
            <a:endParaRPr lang="fa-IR" sz="1000" dirty="0">
              <a:solidFill>
                <a:srgbClr val="CC3300"/>
              </a:solidFill>
              <a:cs typeface="Homa" pitchFamily="2" charset="-78"/>
            </a:endParaRPr>
          </a:p>
          <a:p>
            <a:pPr lvl="1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=&gt;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(استلزام):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W2,2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~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 </a:t>
            </a:r>
            <a:r>
              <a:rPr lang="el-GR" dirty="0">
                <a:solidFill>
                  <a:srgbClr val="CC3300"/>
                </a:solidFill>
                <a:cs typeface="Homa" pitchFamily="2" charset="-78"/>
              </a:rPr>
              <a:t>ν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(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P3,1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^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W1,3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) استلزام يا شرطی ناميده ميشود. مقدمه يا مقدم آن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P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3,1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^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1,3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و نتيجه يا تالي آن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</a:rPr>
              <a:t>2,2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~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است</a:t>
            </a:r>
          </a:p>
          <a:p>
            <a:pPr lvl="1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en-US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</a:t>
            </a:r>
            <a:r>
              <a:rPr lang="fa-IR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 جمله </a:t>
            </a:r>
            <a:r>
              <a:rPr lang="en-US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2,2</a:t>
            </a:r>
            <a:r>
              <a:rPr lang="fa-IR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</a:t>
            </a:r>
            <a:r>
              <a:rPr lang="fa-IR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W</a:t>
            </a:r>
            <a:r>
              <a:rPr lang="en-US" sz="1000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1,3</a:t>
            </a:r>
            <a:r>
              <a:rPr lang="fa-IR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 دو شرطی نام دارد</a:t>
            </a:r>
            <a:endParaRPr lang="fa-IR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منطق گزاره اي: معنا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80000"/>
              </a:lnSpc>
              <a:buNone/>
            </a:pPr>
            <a:r>
              <a:rPr lang="fa-IR" sz="2400" dirty="0" smtClean="0"/>
              <a:t>هر مدل درست بودن/غلط بودن سمبول هاي گزاره اي را مشخص مي كند</a:t>
            </a:r>
            <a:endParaRPr lang="en-US" sz="2400" dirty="0" smtClean="0"/>
          </a:p>
          <a:p>
            <a:pPr lvl="1" algn="r" rtl="1">
              <a:lnSpc>
                <a:spcPct val="80000"/>
              </a:lnSpc>
              <a:buFontTx/>
              <a:buNone/>
            </a:pPr>
            <a:r>
              <a:rPr lang="en-US" sz="1600" dirty="0" smtClean="0"/>
              <a:t>E.g</a:t>
            </a:r>
            <a:r>
              <a:rPr lang="en-US" sz="1600" dirty="0"/>
              <a:t>. 	P</a:t>
            </a:r>
            <a:r>
              <a:rPr lang="en-US" sz="1600" baseline="-25000" dirty="0"/>
              <a:t>1,2</a:t>
            </a:r>
            <a:r>
              <a:rPr lang="en-US" sz="1600" dirty="0"/>
              <a:t> 	P</a:t>
            </a:r>
            <a:r>
              <a:rPr lang="en-US" sz="1600" baseline="-25000" dirty="0"/>
              <a:t>2,2</a:t>
            </a:r>
            <a:r>
              <a:rPr lang="en-US" sz="1600" dirty="0"/>
              <a:t> 	P</a:t>
            </a:r>
            <a:r>
              <a:rPr lang="en-US" sz="1600" baseline="-25000" dirty="0"/>
              <a:t>3,1</a:t>
            </a:r>
          </a:p>
          <a:p>
            <a:pPr lvl="1" algn="r" rtl="1">
              <a:lnSpc>
                <a:spcPct val="80000"/>
              </a:lnSpc>
              <a:buFontTx/>
              <a:buNone/>
            </a:pPr>
            <a:r>
              <a:rPr lang="en-US" sz="1600" dirty="0"/>
              <a:t> 		false	true	false
</a:t>
            </a:r>
          </a:p>
          <a:p>
            <a:pPr algn="r" rtl="1">
              <a:lnSpc>
                <a:spcPct val="80000"/>
              </a:lnSpc>
              <a:buNone/>
            </a:pPr>
            <a:r>
              <a:rPr lang="fa-IR" sz="2400" dirty="0" smtClean="0">
                <a:solidFill>
                  <a:srgbClr val="0034DC"/>
                </a:solidFill>
                <a:ea typeface="+mn-ea"/>
              </a:rPr>
              <a:t>با اين سمبولها 8 مدل از طريق برشماري قابل ايجاد است</a:t>
            </a:r>
            <a:endParaRPr lang="en-US" sz="2400" dirty="0" smtClean="0">
              <a:solidFill>
                <a:srgbClr val="0034DC"/>
              </a:solidFill>
              <a:ea typeface="+mn-ea"/>
            </a:endParaRPr>
          </a:p>
          <a:p>
            <a:pPr algn="r" rtl="1">
              <a:lnSpc>
                <a:spcPct val="80000"/>
              </a:lnSpc>
              <a:buNone/>
            </a:pPr>
            <a:r>
              <a:rPr lang="fa-IR" sz="2400" dirty="0" smtClean="0"/>
              <a:t>قوانين ارزيابي درستي نسبت به يك مدل </a:t>
            </a:r>
            <a:r>
              <a:rPr lang="en-US" sz="2400" dirty="0" smtClean="0"/>
              <a:t>m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sz="1800" dirty="0">
                <a:sym typeface="Symbol" pitchFamily="18" charset="2"/>
              </a:rPr>
              <a:t>		</a:t>
            </a:r>
            <a:r>
              <a:rPr lang="en-US" sz="1800" dirty="0"/>
              <a:t>S	is true </a:t>
            </a:r>
            <a:r>
              <a:rPr lang="en-US" sz="1800" dirty="0" err="1"/>
              <a:t>iff</a:t>
            </a:r>
            <a:r>
              <a:rPr lang="en-US" sz="1800" dirty="0"/>
              <a:t> 	S is false 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sz="1800" dirty="0"/>
              <a:t>		S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</a:t>
            </a:r>
            <a:r>
              <a:rPr lang="en-US" sz="1800" dirty="0"/>
              <a:t> S</a:t>
            </a:r>
            <a:r>
              <a:rPr lang="en-US" sz="1800" baseline="-25000" dirty="0"/>
              <a:t>2</a:t>
            </a:r>
            <a:r>
              <a:rPr lang="en-US" sz="1800" dirty="0"/>
              <a:t>   is true </a:t>
            </a:r>
            <a:r>
              <a:rPr lang="en-US" sz="1800" dirty="0" err="1"/>
              <a:t>iff</a:t>
            </a:r>
            <a:r>
              <a:rPr lang="en-US" sz="1800" dirty="0"/>
              <a:t> 	S</a:t>
            </a:r>
            <a:r>
              <a:rPr lang="en-US" sz="1800" baseline="-25000" dirty="0"/>
              <a:t>1</a:t>
            </a:r>
            <a:r>
              <a:rPr lang="en-US" sz="1800" dirty="0"/>
              <a:t> is true </a:t>
            </a:r>
            <a:r>
              <a:rPr lang="en-US" sz="1800" dirty="0">
                <a:solidFill>
                  <a:srgbClr val="FF0000"/>
                </a:solidFill>
              </a:rPr>
              <a:t>and</a:t>
            </a:r>
            <a:r>
              <a:rPr lang="en-US" sz="1800" dirty="0">
                <a:solidFill>
                  <a:schemeClr val="accent2"/>
                </a:solidFill>
              </a:rPr>
              <a:t> 	</a:t>
            </a:r>
            <a:r>
              <a:rPr lang="en-US" sz="1800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 is true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sz="1800" dirty="0"/>
              <a:t>		S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</a:t>
            </a:r>
            <a:r>
              <a:rPr lang="en-US" sz="1800" dirty="0"/>
              <a:t> S</a:t>
            </a:r>
            <a:r>
              <a:rPr lang="en-US" sz="1800" baseline="-25000" dirty="0"/>
              <a:t>2</a:t>
            </a:r>
            <a:r>
              <a:rPr lang="en-US" sz="1800" dirty="0"/>
              <a:t>   is true </a:t>
            </a:r>
            <a:r>
              <a:rPr lang="en-US" sz="1800" dirty="0" err="1"/>
              <a:t>iff</a:t>
            </a:r>
            <a:r>
              <a:rPr lang="en-US" sz="1800" dirty="0"/>
              <a:t> 	S</a:t>
            </a:r>
            <a:r>
              <a:rPr lang="en-US" sz="1800" baseline="-25000" dirty="0"/>
              <a:t>1</a:t>
            </a:r>
            <a:r>
              <a:rPr lang="en-US" sz="1800" dirty="0"/>
              <a:t>is true </a:t>
            </a:r>
            <a:r>
              <a:rPr lang="en-US" sz="1800" dirty="0">
                <a:solidFill>
                  <a:srgbClr val="FF0000"/>
                </a:solidFill>
              </a:rPr>
              <a:t>or </a:t>
            </a:r>
            <a:r>
              <a:rPr lang="en-US" sz="1800" dirty="0"/>
              <a:t>	S</a:t>
            </a:r>
            <a:r>
              <a:rPr lang="en-US" sz="1800" baseline="-25000" dirty="0"/>
              <a:t>2</a:t>
            </a:r>
            <a:r>
              <a:rPr lang="en-US" sz="1800" dirty="0"/>
              <a:t> is true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sz="1800" dirty="0"/>
              <a:t>		S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 S</a:t>
            </a:r>
            <a:r>
              <a:rPr lang="en-US" sz="1800" baseline="-25000" dirty="0"/>
              <a:t>2</a:t>
            </a:r>
            <a:r>
              <a:rPr lang="en-US" sz="1800" dirty="0"/>
              <a:t> 	is true </a:t>
            </a:r>
            <a:r>
              <a:rPr lang="en-US" sz="1800" dirty="0" err="1"/>
              <a:t>iff</a:t>
            </a:r>
            <a:r>
              <a:rPr lang="en-US" sz="1800" dirty="0"/>
              <a:t>		S</a:t>
            </a:r>
            <a:r>
              <a:rPr lang="en-US" sz="1800" baseline="-25000" dirty="0"/>
              <a:t>1</a:t>
            </a:r>
            <a:r>
              <a:rPr lang="en-US" sz="1800" dirty="0"/>
              <a:t> is false </a:t>
            </a:r>
            <a:r>
              <a:rPr lang="en-US" sz="1800" dirty="0">
                <a:solidFill>
                  <a:srgbClr val="FF0000"/>
                </a:solidFill>
              </a:rPr>
              <a:t>or</a:t>
            </a:r>
            <a:r>
              <a:rPr lang="en-US" sz="1800" dirty="0">
                <a:solidFill>
                  <a:schemeClr val="accent2"/>
                </a:solidFill>
              </a:rPr>
              <a:t>	</a:t>
            </a:r>
            <a:r>
              <a:rPr lang="en-US" sz="1800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 is true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sz="1800" dirty="0"/>
              <a:t>		 i.e., 	is false </a:t>
            </a:r>
            <a:r>
              <a:rPr lang="en-US" sz="1800" dirty="0" err="1"/>
              <a:t>iff</a:t>
            </a:r>
            <a:r>
              <a:rPr lang="en-US" sz="1800" dirty="0"/>
              <a:t>	S</a:t>
            </a:r>
            <a:r>
              <a:rPr lang="en-US" sz="1800" baseline="-25000" dirty="0"/>
              <a:t>1</a:t>
            </a:r>
            <a:r>
              <a:rPr lang="en-US" sz="1800" dirty="0"/>
              <a:t> is true </a:t>
            </a:r>
            <a:r>
              <a:rPr lang="en-US" sz="1800" dirty="0">
                <a:solidFill>
                  <a:srgbClr val="FF0000"/>
                </a:solidFill>
              </a:rPr>
              <a:t>and</a:t>
            </a:r>
            <a:r>
              <a:rPr lang="en-US" sz="1800" dirty="0">
                <a:solidFill>
                  <a:schemeClr val="accent2"/>
                </a:solidFill>
              </a:rPr>
              <a:t>	</a:t>
            </a:r>
            <a:r>
              <a:rPr lang="en-US" sz="1800" dirty="0"/>
              <a:t>S</a:t>
            </a:r>
            <a:r>
              <a:rPr lang="en-US" sz="1800" baseline="-25000" dirty="0"/>
              <a:t>2 </a:t>
            </a:r>
            <a:r>
              <a:rPr lang="en-US" sz="1800" dirty="0"/>
              <a:t>is false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sz="1800" dirty="0"/>
              <a:t>		S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</a:t>
            </a:r>
            <a:r>
              <a:rPr lang="en-US" sz="1800" dirty="0"/>
              <a:t> S</a:t>
            </a:r>
            <a:r>
              <a:rPr lang="en-US" sz="1800" baseline="-25000" dirty="0"/>
              <a:t>2	</a:t>
            </a:r>
            <a:r>
              <a:rPr lang="en-US" sz="1800" dirty="0"/>
              <a:t>is true </a:t>
            </a:r>
            <a:r>
              <a:rPr lang="en-US" sz="1800" dirty="0" err="1"/>
              <a:t>iff</a:t>
            </a:r>
            <a:r>
              <a:rPr lang="en-US" sz="1800" dirty="0"/>
              <a:t>		S</a:t>
            </a:r>
            <a:r>
              <a:rPr lang="en-US" sz="1800" baseline="-25000" dirty="0"/>
              <a:t>1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 is true </a:t>
            </a:r>
            <a:r>
              <a:rPr lang="en-US" sz="1800" dirty="0" smtClean="0">
                <a:solidFill>
                  <a:srgbClr val="FF0000"/>
                </a:solidFill>
              </a:rPr>
              <a:t>and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S</a:t>
            </a:r>
            <a:r>
              <a:rPr lang="en-US" sz="1800" baseline="-25000" dirty="0" smtClean="0"/>
              <a:t>2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S</a:t>
            </a:r>
            <a:r>
              <a:rPr lang="en-US" sz="1800" baseline="-25000" dirty="0"/>
              <a:t>1</a:t>
            </a:r>
            <a:r>
              <a:rPr lang="en-US" sz="1800" dirty="0"/>
              <a:t> is true
</a:t>
            </a:r>
          </a:p>
          <a:p>
            <a:pPr algn="r" rtl="1">
              <a:lnSpc>
                <a:spcPct val="80000"/>
              </a:lnSpc>
              <a:buNone/>
            </a:pPr>
            <a:r>
              <a:rPr lang="fa-IR" sz="2400" dirty="0" smtClean="0"/>
              <a:t>يک رويه بازگشتي ساده مي تواند هر جمله دلخواهي را ارزيابي کند.</a:t>
            </a:r>
            <a:endParaRPr lang="en-US" sz="2400" dirty="0" smtClean="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40408"/>
                </a:solidFill>
                <a:sym typeface="Symbol" pitchFamily="18" charset="2"/>
              </a:rPr>
              <a:t></a:t>
            </a:r>
            <a:r>
              <a:rPr lang="en-US" sz="1800" dirty="0">
                <a:solidFill>
                  <a:srgbClr val="040408"/>
                </a:solidFill>
              </a:rPr>
              <a:t>P</a:t>
            </a:r>
            <a:r>
              <a:rPr lang="en-US" sz="1800" baseline="-25000" dirty="0">
                <a:solidFill>
                  <a:srgbClr val="040408"/>
                </a:solidFill>
              </a:rPr>
              <a:t>1,2 </a:t>
            </a:r>
            <a:r>
              <a:rPr lang="en-US" sz="1800" dirty="0">
                <a:solidFill>
                  <a:srgbClr val="040408"/>
                </a:solidFill>
                <a:sym typeface="Symbol" pitchFamily="18" charset="2"/>
              </a:rPr>
              <a:t></a:t>
            </a:r>
            <a:r>
              <a:rPr lang="en-US" sz="1800" dirty="0">
                <a:solidFill>
                  <a:srgbClr val="040408"/>
                </a:solidFill>
              </a:rPr>
              <a:t> (P</a:t>
            </a:r>
            <a:r>
              <a:rPr lang="en-US" sz="1800" baseline="-25000" dirty="0">
                <a:solidFill>
                  <a:srgbClr val="040408"/>
                </a:solidFill>
              </a:rPr>
              <a:t>2,2 </a:t>
            </a:r>
            <a:r>
              <a:rPr lang="en-US" sz="1800" dirty="0">
                <a:solidFill>
                  <a:srgbClr val="040408"/>
                </a:solidFill>
                <a:sym typeface="Symbol" pitchFamily="18" charset="2"/>
              </a:rPr>
              <a:t></a:t>
            </a:r>
            <a:r>
              <a:rPr lang="en-US" sz="1800" baseline="-25000" dirty="0">
                <a:solidFill>
                  <a:srgbClr val="040408"/>
                </a:solidFill>
              </a:rPr>
              <a:t> </a:t>
            </a:r>
            <a:r>
              <a:rPr lang="en-US" sz="1800" dirty="0">
                <a:solidFill>
                  <a:srgbClr val="040408"/>
                </a:solidFill>
              </a:rPr>
              <a:t>P</a:t>
            </a:r>
            <a:r>
              <a:rPr lang="en-US" sz="1800" baseline="-25000" dirty="0">
                <a:solidFill>
                  <a:srgbClr val="040408"/>
                </a:solidFill>
              </a:rPr>
              <a:t>3,1</a:t>
            </a:r>
            <a:r>
              <a:rPr lang="en-US" sz="1800" dirty="0">
                <a:solidFill>
                  <a:srgbClr val="040408"/>
                </a:solidFill>
              </a:rPr>
              <a:t>) = </a:t>
            </a:r>
            <a:r>
              <a:rPr lang="en-US" sz="1800" i="1" dirty="0">
                <a:solidFill>
                  <a:srgbClr val="040408"/>
                </a:solidFill>
              </a:rPr>
              <a:t>true </a:t>
            </a:r>
            <a:r>
              <a:rPr lang="en-US" sz="1800" dirty="0">
                <a:solidFill>
                  <a:srgbClr val="040408"/>
                </a:solidFill>
                <a:sym typeface="Symbol" pitchFamily="18" charset="2"/>
              </a:rPr>
              <a:t></a:t>
            </a:r>
            <a:r>
              <a:rPr lang="en-US" sz="1800" i="1" dirty="0">
                <a:solidFill>
                  <a:srgbClr val="040408"/>
                </a:solidFill>
              </a:rPr>
              <a:t> </a:t>
            </a:r>
            <a:r>
              <a:rPr lang="en-US" sz="1800" dirty="0">
                <a:solidFill>
                  <a:srgbClr val="040408"/>
                </a:solidFill>
              </a:rPr>
              <a:t>(</a:t>
            </a:r>
            <a:r>
              <a:rPr lang="en-US" sz="1800" i="1" dirty="0">
                <a:solidFill>
                  <a:srgbClr val="040408"/>
                </a:solidFill>
              </a:rPr>
              <a:t>true </a:t>
            </a:r>
            <a:r>
              <a:rPr lang="en-US" sz="1800" dirty="0">
                <a:solidFill>
                  <a:srgbClr val="040408"/>
                </a:solidFill>
                <a:sym typeface="Symbol" pitchFamily="18" charset="2"/>
              </a:rPr>
              <a:t></a:t>
            </a:r>
            <a:r>
              <a:rPr lang="en-US" sz="1800" i="1" dirty="0">
                <a:solidFill>
                  <a:srgbClr val="040408"/>
                </a:solidFill>
              </a:rPr>
              <a:t> false</a:t>
            </a:r>
            <a:r>
              <a:rPr lang="en-US" sz="1800" dirty="0">
                <a:solidFill>
                  <a:srgbClr val="040408"/>
                </a:solidFill>
              </a:rPr>
              <a:t>) =  </a:t>
            </a:r>
            <a:r>
              <a:rPr lang="en-US" sz="1800" i="1" dirty="0">
                <a:solidFill>
                  <a:srgbClr val="040408"/>
                </a:solidFill>
              </a:rPr>
              <a:t>true </a:t>
            </a:r>
            <a:r>
              <a:rPr lang="en-US" sz="1800" dirty="0">
                <a:solidFill>
                  <a:srgbClr val="040408"/>
                </a:solidFill>
                <a:sym typeface="Symbol" pitchFamily="18" charset="2"/>
              </a:rPr>
              <a:t></a:t>
            </a:r>
            <a:r>
              <a:rPr lang="en-US" sz="1800" dirty="0">
                <a:solidFill>
                  <a:srgbClr val="040408"/>
                </a:solidFill>
              </a:rPr>
              <a:t> </a:t>
            </a:r>
            <a:r>
              <a:rPr lang="en-US" sz="1800" i="1" dirty="0">
                <a:solidFill>
                  <a:srgbClr val="040408"/>
                </a:solidFill>
              </a:rPr>
              <a:t>true </a:t>
            </a:r>
            <a:r>
              <a:rPr lang="en-US" sz="1800" dirty="0">
                <a:solidFill>
                  <a:srgbClr val="040408"/>
                </a:solidFill>
              </a:rPr>
              <a:t>= </a:t>
            </a:r>
            <a:r>
              <a:rPr lang="en-US" sz="1800" i="1" dirty="0">
                <a:solidFill>
                  <a:srgbClr val="040408"/>
                </a:solidFill>
              </a:rPr>
              <a:t>true</a:t>
            </a:r>
            <a:r>
              <a:rPr lang="en-US" sz="1800" dirty="0">
                <a:solidFill>
                  <a:srgbClr val="040408"/>
                </a:solidFill>
              </a:rPr>
              <a:t>
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5E4EA-6A61-482C-A40E-D0E923D39BE1}" type="slidenum">
              <a:rPr lang="fa-IR"/>
              <a:pPr>
                <a:defRPr/>
              </a:pPr>
              <a:t>28</a:t>
            </a:fld>
            <a:endParaRPr lang="en-US"/>
          </a:p>
        </p:txBody>
      </p:sp>
      <p:sp>
        <p:nvSpPr>
          <p:cNvPr id="24678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46788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6088" y="2533650"/>
            <a:ext cx="8158162" cy="399097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6789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منطق گزاره ای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4679F-B66D-4871-B449-3A2E9C10255C}" type="slidenum">
              <a:rPr lang="fa-IR"/>
              <a:pPr>
                <a:defRPr/>
              </a:pPr>
              <a:t>29</a:t>
            </a:fld>
            <a:endParaRPr lang="en-US"/>
          </a:p>
        </p:txBody>
      </p:sp>
      <p:sp>
        <p:nvSpPr>
          <p:cNvPr id="247811" name="Text Box 2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جدول درستی پنج رابطه منطقی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47812" name="Text Box 3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47813" name="Text Box 4"/>
          <p:cNvSpPr txBox="1">
            <a:spLocks noChangeArrowheads="1"/>
          </p:cNvSpPr>
          <p:nvPr/>
        </p:nvSpPr>
        <p:spPr bwMode="auto">
          <a:xfrm>
            <a:off x="395288" y="263683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351237" name="Group 5"/>
          <p:cNvGraphicFramePr>
            <a:graphicFrameLocks noGrp="1"/>
          </p:cNvGraphicFramePr>
          <p:nvPr>
            <p:ph/>
          </p:nvPr>
        </p:nvGraphicFramePr>
        <p:xfrm>
          <a:off x="755650" y="3068638"/>
          <a:ext cx="7772400" cy="3136901"/>
        </p:xfrm>
        <a:graphic>
          <a:graphicData uri="http://schemas.openxmlformats.org/drawingml/2006/table">
            <a:tbl>
              <a:tblPr/>
              <a:tblGrid>
                <a:gridCol w="1111250"/>
                <a:gridCol w="1109663"/>
                <a:gridCol w="1111250"/>
                <a:gridCol w="1108075"/>
                <a:gridCol w="1111250"/>
                <a:gridCol w="1109662"/>
                <a:gridCol w="11112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┐P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^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P=&gt;Q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Q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772400" cy="1470025"/>
          </a:xfrm>
        </p:spPr>
        <p:txBody>
          <a:bodyPr/>
          <a:lstStyle/>
          <a:p>
            <a:pPr algn="r" rtl="1" eaLnBrk="1" hangingPunct="1"/>
            <a:r>
              <a:rPr lang="fa-IR" sz="3600" smtClean="0">
                <a:solidFill>
                  <a:srgbClr val="FFFF00"/>
                </a:solidFill>
                <a:cs typeface="B Titr" pitchFamily="2" charset="-78"/>
              </a:rPr>
              <a:t>فصل هفتم: عامل های منطقی</a:t>
            </a:r>
            <a:endParaRPr lang="en-US" sz="3600" smtClean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1295400" y="3276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he-I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Knowledge Representation and Logic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 smtClean="0">
                <a:solidFill>
                  <a:srgbClr val="FF0000"/>
                </a:solidFill>
              </a:rPr>
              <a:t>استنتاج بوسيله شمارش</a:t>
            </a:r>
            <a:endParaRPr lang="fa-IR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400" dirty="0" smtClean="0"/>
              <a:t>شمارش تمام مدل ها به روش اول – عمق صحيح و </a:t>
            </a:r>
            <a:endParaRPr lang="fa-I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6" y="1981201"/>
            <a:ext cx="7344200" cy="416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124200" y="4495800"/>
            <a:ext cx="420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800" b="1" dirty="0" smtClean="0">
                <a:solidFill>
                  <a:srgbClr val="C00000"/>
                </a:solidFill>
              </a:rPr>
              <a:t>For </a:t>
            </a:r>
            <a:r>
              <a:rPr lang="en-US" sz="1800" b="1" i="1" dirty="0" smtClean="0">
                <a:solidFill>
                  <a:srgbClr val="C00000"/>
                </a:solidFill>
              </a:rPr>
              <a:t>n</a:t>
            </a:r>
            <a:r>
              <a:rPr lang="en-US" sz="1800" b="1" dirty="0" smtClean="0">
                <a:solidFill>
                  <a:srgbClr val="C00000"/>
                </a:solidFill>
              </a:rPr>
              <a:t> symbols, time complexity is </a:t>
            </a:r>
            <a:r>
              <a:rPr lang="en-US" sz="1800" b="1" i="1" dirty="0" smtClean="0">
                <a:solidFill>
                  <a:srgbClr val="C00000"/>
                </a:solidFill>
              </a:rPr>
              <a:t>O(2</a:t>
            </a:r>
            <a:r>
              <a:rPr lang="en-US" sz="1800" b="1" i="1" baseline="30000" dirty="0" smtClean="0">
                <a:solidFill>
                  <a:srgbClr val="C00000"/>
                </a:solidFill>
              </a:rPr>
              <a:t>n</a:t>
            </a:r>
            <a:r>
              <a:rPr lang="en-US" sz="1800" b="1" i="1" dirty="0" smtClean="0">
                <a:solidFill>
                  <a:srgbClr val="C00000"/>
                </a:solidFill>
              </a:rPr>
              <a:t>)</a:t>
            </a:r>
            <a:r>
              <a:rPr lang="en-US" sz="1800" b="1" dirty="0" smtClean="0">
                <a:solidFill>
                  <a:srgbClr val="C00000"/>
                </a:solidFill>
              </a:rPr>
              <a:t>, space complexity is </a:t>
            </a:r>
            <a:r>
              <a:rPr lang="en-US" sz="1800" b="1" i="1" dirty="0" smtClean="0">
                <a:solidFill>
                  <a:srgbClr val="C00000"/>
                </a:solidFill>
              </a:rPr>
              <a:t>O(n)</a:t>
            </a:r>
            <a:endParaRPr lang="fa-IR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روش هاي اثبات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74800"/>
            <a:ext cx="8191500" cy="4457700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dirty="0" smtClean="0"/>
              <a:t>روش هاي اثبات به دو نوع تقسيم مي شوند:</a:t>
            </a:r>
          </a:p>
          <a:p>
            <a:pPr algn="r" rtl="1">
              <a:buNone/>
            </a:pPr>
            <a:r>
              <a:rPr lang="fa-IR" dirty="0" smtClean="0"/>
              <a:t>اعمال قوانين استنتاج:</a:t>
            </a:r>
          </a:p>
          <a:p>
            <a:pPr lvl="1" algn="r" rtl="1">
              <a:buNone/>
            </a:pPr>
            <a:r>
              <a:rPr lang="fa-IR" dirty="0" smtClean="0"/>
              <a:t>- توليد صحيح جملات جديد از جملات قديمي</a:t>
            </a:r>
          </a:p>
          <a:p>
            <a:pPr lvl="1" algn="r" rtl="1">
              <a:buNone/>
            </a:pPr>
            <a:r>
              <a:rPr lang="fa-IR" dirty="0" smtClean="0"/>
              <a:t>- اثبات = دنباله اي از اعمال قوانين استنتاج</a:t>
            </a:r>
          </a:p>
          <a:p>
            <a:pPr lvl="1" algn="r" rtl="1">
              <a:buNone/>
            </a:pPr>
            <a:r>
              <a:rPr lang="fa-IR" dirty="0" smtClean="0"/>
              <a:t>- مي توان از قوانين استنتاج به عنوان عملگرها در الگوريتم استاندارد جستجو استفاده كرد.</a:t>
            </a:r>
          </a:p>
          <a:p>
            <a:pPr lvl="1" algn="r" rtl="1">
              <a:buFontTx/>
              <a:buChar char="-"/>
            </a:pPr>
            <a:r>
              <a:rPr lang="fa-IR" dirty="0" smtClean="0"/>
              <a:t>اغلب نياز به تبديل جملات به يك شكل نرمال دارند.</a:t>
            </a:r>
          </a:p>
          <a:p>
            <a:pPr algn="r" rtl="1">
              <a:buNone/>
            </a:pPr>
            <a:r>
              <a:rPr lang="fa-IR" dirty="0" smtClean="0"/>
              <a:t>بررسي مدل: </a:t>
            </a:r>
            <a:r>
              <a:rPr lang="en-US" sz="2800" dirty="0" smtClean="0"/>
              <a:t>model checking</a:t>
            </a:r>
            <a:endParaRPr lang="fa-IR" dirty="0" smtClean="0"/>
          </a:p>
          <a:p>
            <a:pPr lvl="1" algn="r" rtl="1">
              <a:buNone/>
            </a:pPr>
            <a:r>
              <a:rPr lang="fa-IR" dirty="0" smtClean="0"/>
              <a:t>- شمارش جدول درستي (بر حسب </a:t>
            </a:r>
            <a:r>
              <a:rPr lang="en-US" dirty="0" smtClean="0"/>
              <a:t>n</a:t>
            </a:r>
            <a:r>
              <a:rPr lang="fa-IR" dirty="0" smtClean="0"/>
              <a:t>نمايي)</a:t>
            </a:r>
          </a:p>
          <a:p>
            <a:pPr lvl="1" algn="r" rtl="1">
              <a:buNone/>
            </a:pPr>
            <a:r>
              <a:rPr lang="fa-IR" dirty="0" smtClean="0"/>
              <a:t>- </a:t>
            </a:r>
            <a:r>
              <a:rPr lang="en-US" dirty="0" smtClean="0"/>
              <a:t>)</a:t>
            </a:r>
            <a:r>
              <a:rPr lang="fa-IR" dirty="0" smtClean="0"/>
              <a:t>عقبگرد بهبود يافته مانند) </a:t>
            </a:r>
            <a:r>
              <a:rPr lang="en-US" dirty="0" smtClean="0"/>
              <a:t> </a:t>
            </a:r>
            <a:r>
              <a:rPr lang="en-US" sz="2400" dirty="0" smtClean="0"/>
              <a:t>Davis Putnam </a:t>
            </a:r>
            <a:r>
              <a:rPr lang="en-US" sz="2400" dirty="0" err="1" smtClean="0"/>
              <a:t>Logemann</a:t>
            </a:r>
            <a:r>
              <a:rPr lang="en-US" sz="2400" dirty="0" smtClean="0"/>
              <a:t> Loveland</a:t>
            </a:r>
            <a:endParaRPr lang="fa-IR" dirty="0" smtClean="0"/>
          </a:p>
          <a:p>
            <a:pPr lvl="1" algn="r" rtl="1">
              <a:buNone/>
            </a:pPr>
            <a:r>
              <a:rPr lang="fa-IR" dirty="0" smtClean="0"/>
              <a:t>- جستجوي هيوريستيك در فضاي مدل ( صحيح اما نا كامل) مانند الگوريتم هاي </a:t>
            </a:r>
            <a:r>
              <a:rPr lang="en-US" sz="2400" dirty="0" smtClean="0"/>
              <a:t>min-</a:t>
            </a:r>
            <a:r>
              <a:rPr lang="en-US" sz="2400" dirty="0" err="1" smtClean="0"/>
              <a:t>conicts</a:t>
            </a:r>
            <a:r>
              <a:rPr lang="en-US" sz="2400" dirty="0" smtClean="0"/>
              <a:t>-like hill-climbing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09F95-1C2F-4FD2-AF7E-C78DD28C1112}" type="slidenum">
              <a:rPr lang="fa-IR"/>
              <a:pPr>
                <a:defRPr/>
              </a:pPr>
              <a:t>32</a:t>
            </a:fld>
            <a:endParaRPr lang="en-US"/>
          </a:p>
        </p:txBody>
      </p:sp>
      <p:sp>
        <p:nvSpPr>
          <p:cNvPr id="248835" name="Text Box 2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منطق گزاره ای در دنيای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48836" name="Text Box 3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48837" name="Text Box 4"/>
          <p:cNvSpPr txBox="1">
            <a:spLocks noChangeArrowheads="1"/>
          </p:cNvSpPr>
          <p:nvPr/>
        </p:nvSpPr>
        <p:spPr bwMode="auto">
          <a:xfrm>
            <a:off x="4787900" y="3429000"/>
            <a:ext cx="352742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در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en-US" sz="1400" dirty="0">
                <a:solidFill>
                  <a:srgbClr val="CC3300"/>
                </a:solidFill>
                <a:cs typeface="Homa" pitchFamily="2" charset="-78"/>
              </a:rPr>
              <a:t>1,1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نسيمي وجود دارد	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    	</a:t>
            </a:r>
            <a:r>
              <a:rPr lang="fa-IR" sz="2400" dirty="0" smtClean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en-US" sz="1400" dirty="0">
                <a:solidFill>
                  <a:srgbClr val="CC3300"/>
                </a:solidFill>
                <a:cs typeface="Homa" pitchFamily="2" charset="-78"/>
              </a:rPr>
              <a:t>1,1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 (P</a:t>
            </a:r>
            <a:r>
              <a:rPr lang="en-US" sz="1400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1,2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  <a:sym typeface="Wingdings" pitchFamily="2" charset="2"/>
              </a:rPr>
              <a:t> </a:t>
            </a:r>
            <a:r>
              <a:rPr lang="el-GR" sz="2400" dirty="0">
                <a:solidFill>
                  <a:srgbClr val="CC3300"/>
                </a:solidFill>
                <a:cs typeface="Homa" pitchFamily="2" charset="-78"/>
              </a:rPr>
              <a:t>ν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 P</a:t>
            </a:r>
            <a:r>
              <a:rPr lang="en-US" sz="1400" dirty="0">
                <a:solidFill>
                  <a:srgbClr val="CC3300"/>
                </a:solidFill>
                <a:cs typeface="Homa" pitchFamily="2" charset="-78"/>
              </a:rPr>
              <a:t>2,1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در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[1,1]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گودالی وجود ندارد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		    	  R</a:t>
            </a:r>
            <a:r>
              <a:rPr lang="en-US" sz="1400" dirty="0">
                <a:solidFill>
                  <a:srgbClr val="CC3300"/>
                </a:solidFill>
                <a:cs typeface="Homa" pitchFamily="2" charset="-78"/>
              </a:rPr>
              <a:t>1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: ┐P</a:t>
            </a:r>
            <a:r>
              <a:rPr lang="en-US" sz="1400" dirty="0">
                <a:solidFill>
                  <a:srgbClr val="CC3300"/>
                </a:solidFill>
                <a:cs typeface="Homa" pitchFamily="2" charset="-78"/>
              </a:rPr>
              <a:t>1,1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 </a:t>
            </a:r>
          </a:p>
          <a:p>
            <a:pPr algn="r" rtl="1">
              <a:spcBef>
                <a:spcPct val="50000"/>
              </a:spcBef>
            </a:pP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</a:pP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  <p:pic>
        <p:nvPicPr>
          <p:cNvPr id="24883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2636838"/>
            <a:ext cx="3960812" cy="3713162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0E92D-CA83-47EE-8031-4862E31B69E1}" type="slidenum">
              <a:rPr lang="fa-IR"/>
              <a:pPr>
                <a:defRPr/>
              </a:pPr>
              <a:t>33</a:t>
            </a:fld>
            <a:endParaRPr lang="en-US"/>
          </a:p>
        </p:txBody>
      </p:sp>
      <p:sp>
        <p:nvSpPr>
          <p:cNvPr id="24985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4986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الگوهای استدلال در منطق گزاره ای</a:t>
            </a:r>
          </a:p>
        </p:txBody>
      </p:sp>
      <p:sp>
        <p:nvSpPr>
          <p:cNvPr id="249861" name="Text Box 4"/>
          <p:cNvSpPr txBox="1">
            <a:spLocks noChangeArrowheads="1"/>
          </p:cNvSpPr>
          <p:nvPr/>
        </p:nvSpPr>
        <p:spPr bwMode="auto">
          <a:xfrm>
            <a:off x="468313" y="2420938"/>
            <a:ext cx="79914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قوانين استنتاج: الگوهايي استاندارد که زنجيره ای از نتايج را برای رسيدن به هدف ايجاد ميکند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قياس استثنايي: با استفاده از ترکيب عطفی، ميتوان هر عطف را استنتاج کرد(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يعنی هر وقت جمله ای به شکل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a=&gt;b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داده شود، جمله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را ميتوان استنتاج کرد.)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249862" name="Object 5"/>
          <p:cNvGraphicFramePr>
            <a:graphicFrameLocks noGrp="1" noChangeAspect="1"/>
          </p:cNvGraphicFramePr>
          <p:nvPr>
            <p:ph/>
          </p:nvPr>
        </p:nvGraphicFramePr>
        <p:xfrm>
          <a:off x="539750" y="4365625"/>
          <a:ext cx="2760663" cy="1787525"/>
        </p:xfrm>
        <a:graphic>
          <a:graphicData uri="http://schemas.openxmlformats.org/presentationml/2006/ole">
            <p:oleObj spid="_x0000_s1026" name="Equation" r:id="rId3" imgW="647700" imgH="419100" progId="Equation.3">
              <p:embed/>
            </p:oleObj>
          </a:graphicData>
        </a:graphic>
      </p:graphicFrame>
      <p:sp>
        <p:nvSpPr>
          <p:cNvPr id="249863" name="Text Box 6"/>
          <p:cNvSpPr txBox="1">
            <a:spLocks noChangeArrowheads="1"/>
          </p:cNvSpPr>
          <p:nvPr/>
        </p:nvSpPr>
        <p:spPr bwMode="auto">
          <a:xfrm>
            <a:off x="2989263" y="4437063"/>
            <a:ext cx="61198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ميتوان از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  <a:p>
            <a:pPr algn="ctr" rtl="1"/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(WumpusAhead ^ WumpusAlive)</a:t>
            </a:r>
          </a:p>
          <a:p>
            <a:pPr algn="ctr" rtl="1"/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و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  <a:p>
            <a:pPr algn="ctr" rtl="1"/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(WumpusAhead ^ WumpusAlive) =&gt; Shoot</a:t>
            </a:r>
          </a:p>
          <a:p>
            <a:pPr algn="ctr" rtl="1"/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Shoot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را استنتاج کرد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7765B-E9B3-4119-9A34-45573E21A4A6}" type="slidenum">
              <a:rPr lang="fa-IR"/>
              <a:pPr>
                <a:defRPr/>
              </a:pPr>
              <a:t>34</a:t>
            </a:fld>
            <a:endParaRPr lang="en-US"/>
          </a:p>
        </p:txBody>
      </p:sp>
      <p:sp>
        <p:nvSpPr>
          <p:cNvPr id="25088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0884" name="Text Box 3"/>
          <p:cNvSpPr txBox="1">
            <a:spLocks noChangeArrowheads="1"/>
          </p:cNvSpPr>
          <p:nvPr/>
        </p:nvSpPr>
        <p:spPr bwMode="auto">
          <a:xfrm>
            <a:off x="539750" y="2133600"/>
            <a:ext cx="7704138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حذف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and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: هر عطف را ميتوان از ترکيب عطفی استنتاج کرد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مثال: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WumpusAlive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را ميتوان از جمله زير استناج کرد</a:t>
            </a:r>
          </a:p>
          <a:p>
            <a:pPr algn="r" rtl="1"/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(WumpusAhead ^ WumpusAlive)</a:t>
            </a:r>
          </a:p>
          <a:p>
            <a:pPr algn="r" rtl="1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25088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2581275"/>
          <a:ext cx="1974850" cy="1855788"/>
        </p:xfrm>
        <a:graphic>
          <a:graphicData uri="http://schemas.openxmlformats.org/presentationml/2006/ole">
            <p:oleObj spid="_x0000_s2050" name="Equation" r:id="rId3" imgW="418918" imgH="393529" progId="Equation.3">
              <p:embed/>
            </p:oleObj>
          </a:graphicData>
        </a:graphic>
      </p:graphicFrame>
      <p:sp>
        <p:nvSpPr>
          <p:cNvPr id="250886" name="Text Box 5"/>
          <p:cNvSpPr txBox="1">
            <a:spLocks noChangeArrowheads="1"/>
          </p:cNvSpPr>
          <p:nvPr/>
        </p:nvSpPr>
        <p:spPr bwMode="auto">
          <a:xfrm>
            <a:off x="395288" y="4005263"/>
            <a:ext cx="813752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خاصيت يکنواختی</a:t>
            </a:r>
          </a:p>
          <a:p>
            <a:pPr algn="r">
              <a:spcBef>
                <a:spcPct val="50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مجموعه ای از جملات استلزامی که فقط ميتواند در صورت اضافه شدن اطلاعات به پايگاه دانش رشد کند. </a:t>
            </a:r>
          </a:p>
          <a:p>
            <a:pPr algn="r" rtl="1">
              <a:spcBef>
                <a:spcPct val="25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برای جملات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داريم: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25088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5445125"/>
          <a:ext cx="4321175" cy="595313"/>
        </p:xfrm>
        <a:graphic>
          <a:graphicData uri="http://schemas.openxmlformats.org/presentationml/2006/ole">
            <p:oleObj spid="_x0000_s2051" name="Equation" r:id="rId4" imgW="14732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37A37-125B-4AAD-A7CE-4F9ED24861D8}" type="slidenum">
              <a:rPr lang="fa-IR"/>
              <a:pPr>
                <a:defRPr/>
              </a:pPr>
              <a:t>35</a:t>
            </a:fld>
            <a:endParaRPr lang="en-US"/>
          </a:p>
        </p:txBody>
      </p:sp>
      <p:sp>
        <p:nvSpPr>
          <p:cNvPr id="25190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190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قانون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resolution</a:t>
            </a:r>
            <a:endParaRPr lang="fa-IR" sz="32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51909" name="Text Box 4"/>
          <p:cNvSpPr txBox="1">
            <a:spLocks noChangeArrowheads="1"/>
          </p:cNvSpPr>
          <p:nvPr/>
        </p:nvSpPr>
        <p:spPr bwMode="auto">
          <a:xfrm>
            <a:off x="323850" y="2420938"/>
            <a:ext cx="8208963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قانون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resolution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واحد، يک عبارت و يک ليترال را گرفته، عبارت ديگری توليد ميکند</a:t>
            </a:r>
          </a:p>
          <a:p>
            <a:pPr algn="r" rtl="1">
              <a:spcBef>
                <a:spcPct val="50000"/>
              </a:spcBef>
            </a:pPr>
            <a:endParaRPr lang="fa-IR" sz="240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</a:pPr>
            <a:endParaRPr lang="fa-IR" sz="240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قانون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resulotion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واحد ميتواند به قانون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resulotion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کامل تعميم داد: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25191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1238" y="3032125"/>
          <a:ext cx="4090987" cy="1189038"/>
        </p:xfrm>
        <a:graphic>
          <a:graphicData uri="http://schemas.openxmlformats.org/presentationml/2006/ole">
            <p:oleObj spid="_x0000_s3074" name="Equation" r:id="rId3" imgW="1485900" imgH="431800" progId="Equation.3">
              <p:embed/>
            </p:oleObj>
          </a:graphicData>
        </a:graphic>
      </p:graphicFrame>
      <p:graphicFrame>
        <p:nvGraphicFramePr>
          <p:cNvPr id="251911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750" y="5033963"/>
          <a:ext cx="8208963" cy="1131887"/>
        </p:xfrm>
        <a:graphic>
          <a:graphicData uri="http://schemas.openxmlformats.org/presentationml/2006/ole">
            <p:oleObj spid="_x0000_s3075" name="Equation" r:id="rId4" imgW="34036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A5C1-4BF9-463A-BFF8-ACEB691E6692}" type="slidenum">
              <a:rPr lang="fa-IR"/>
              <a:pPr>
                <a:defRPr/>
              </a:pPr>
              <a:t>36</a:t>
            </a:fld>
            <a:endParaRPr lang="en-US"/>
          </a:p>
        </p:txBody>
      </p:sp>
      <p:sp>
        <p:nvSpPr>
          <p:cNvPr id="25293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2932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resolution</a:t>
            </a:r>
            <a:endParaRPr lang="fa-IR" sz="32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52933" name="Text Box 4"/>
          <p:cNvSpPr txBox="1">
            <a:spLocks noChangeArrowheads="1"/>
          </p:cNvSpPr>
          <p:nvPr/>
        </p:nvSpPr>
        <p:spPr bwMode="auto">
          <a:xfrm>
            <a:off x="468313" y="2349500"/>
            <a:ext cx="8135937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شکل نرمال عطفی(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CNF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): 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جمله ای که بصورت ترکيب عطفی از ترکيبات فصلي ليترالها بيان ميشود.در هر عبارت موجود در جمله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k-CNF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دقيقا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ليترال وجود دارد</a:t>
            </a:r>
          </a:p>
          <a:p>
            <a:pPr algn="r" rtl="1">
              <a:spcBef>
                <a:spcPct val="50000"/>
              </a:spcBef>
            </a:pPr>
            <a:endParaRPr lang="fa-IR" sz="200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75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الگوريتم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resolution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: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برای اينکه نشان دهيم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KB|=a 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, مشخص ميکنيم (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KB ^ ┐a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) ارضا کننده نيست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 </a:t>
            </a:r>
            <a:endParaRPr lang="fa-IR" sz="2000">
              <a:solidFill>
                <a:srgbClr val="CC3300"/>
              </a:solidFill>
              <a:cs typeface="Homa" pitchFamily="2" charset="-78"/>
            </a:endParaRP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ابتدا </a:t>
            </a:r>
            <a:r>
              <a:rPr lang="fa-IR">
                <a:solidFill>
                  <a:srgbClr val="CC3300"/>
                </a:solidFill>
                <a:cs typeface="Homa" pitchFamily="2" charset="-78"/>
              </a:rPr>
              <a:t>(</a:t>
            </a:r>
            <a:r>
              <a:rPr lang="en-US">
                <a:solidFill>
                  <a:srgbClr val="CC3300"/>
                </a:solidFill>
                <a:cs typeface="Homa" pitchFamily="2" charset="-78"/>
              </a:rPr>
              <a:t>KB ^ ┐a</a:t>
            </a:r>
            <a:r>
              <a:rPr lang="fa-IR">
                <a:solidFill>
                  <a:srgbClr val="CC3300"/>
                </a:solidFill>
                <a:cs typeface="Homa" pitchFamily="2" charset="-78"/>
              </a:rPr>
              <a:t>) را به </a:t>
            </a:r>
            <a:r>
              <a:rPr lang="en-US">
                <a:solidFill>
                  <a:srgbClr val="CC3300"/>
                </a:solidFill>
                <a:cs typeface="Homa" pitchFamily="2" charset="-78"/>
              </a:rPr>
              <a:t>CNF</a:t>
            </a:r>
            <a:r>
              <a:rPr lang="fa-IR">
                <a:solidFill>
                  <a:srgbClr val="CC3300"/>
                </a:solidFill>
                <a:cs typeface="Homa" pitchFamily="2" charset="-78"/>
              </a:rPr>
              <a:t> تبديل ميکنيم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>
                <a:solidFill>
                  <a:srgbClr val="CC3300"/>
                </a:solidFill>
                <a:cs typeface="Homa" pitchFamily="2" charset="-78"/>
              </a:rPr>
              <a:t>سپس قانون </a:t>
            </a:r>
            <a:r>
              <a:rPr lang="en-US">
                <a:solidFill>
                  <a:srgbClr val="CC3300"/>
                </a:solidFill>
                <a:cs typeface="Homa" pitchFamily="2" charset="-78"/>
              </a:rPr>
              <a:t>resulotion</a:t>
            </a:r>
            <a:r>
              <a:rPr lang="fa-IR">
                <a:solidFill>
                  <a:srgbClr val="CC3300"/>
                </a:solidFill>
                <a:cs typeface="Homa" pitchFamily="2" charset="-78"/>
              </a:rPr>
              <a:t> به عبارات کوچک حاصل اعمال ميشود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>
                <a:solidFill>
                  <a:srgbClr val="CC3300"/>
                </a:solidFill>
                <a:cs typeface="Homa" pitchFamily="2" charset="-78"/>
              </a:rPr>
              <a:t>هر جفتی که شامل ليترالهای مکمل باشد، </a:t>
            </a:r>
            <a:r>
              <a:rPr lang="en-US">
                <a:solidFill>
                  <a:srgbClr val="CC3300"/>
                </a:solidFill>
                <a:cs typeface="Homa" pitchFamily="2" charset="-78"/>
              </a:rPr>
              <a:t>resulotion</a:t>
            </a:r>
            <a:r>
              <a:rPr lang="fa-IR">
                <a:solidFill>
                  <a:srgbClr val="CC3300"/>
                </a:solidFill>
                <a:cs typeface="Homa" pitchFamily="2" charset="-78"/>
              </a:rPr>
              <a:t> ميشود تا عبارت جديدی ايجاد گردد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>
                <a:solidFill>
                  <a:srgbClr val="CC3300"/>
                </a:solidFill>
                <a:cs typeface="Homa" pitchFamily="2" charset="-78"/>
              </a:rPr>
              <a:t>اگر اين عبارت قبلا در مجموعه نباشد، به آن اضافه ميشود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>
                <a:solidFill>
                  <a:srgbClr val="CC3300"/>
                </a:solidFill>
                <a:cs typeface="Homa" pitchFamily="2" charset="-78"/>
              </a:rPr>
              <a:t>فرايند تا محقق شدن يکي از شروط زير ادامه مي يابد:</a:t>
            </a:r>
          </a:p>
          <a:p>
            <a:pPr lvl="3"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هيچ عبارت ديگری وجود نداشته باشد که بتواند اضافه شود. در اين مورد، </a:t>
            </a:r>
            <a:r>
              <a:rPr lang="en-US" sz="16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 استلزام </a:t>
            </a:r>
            <a:r>
              <a:rPr lang="en-US" sz="16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 نيست</a:t>
            </a:r>
          </a:p>
          <a:p>
            <a:pPr lvl="3"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کاربرد قانون </a:t>
            </a:r>
            <a:r>
              <a:rPr lang="en-US" sz="1600">
                <a:solidFill>
                  <a:srgbClr val="CC3300"/>
                </a:solidFill>
                <a:cs typeface="Homa" pitchFamily="2" charset="-78"/>
              </a:rPr>
              <a:t>resolution</a:t>
            </a: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، عبارت تهی را بدست ميدهد که در اين مورد، </a:t>
            </a:r>
            <a:r>
              <a:rPr lang="en-US" sz="16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 استلزام </a:t>
            </a:r>
            <a:r>
              <a:rPr lang="en-US" sz="1600">
                <a:solidFill>
                  <a:srgbClr val="CC3300"/>
                </a:solidFill>
                <a:cs typeface="Homa" pitchFamily="2" charset="-78"/>
              </a:rPr>
              <a:t>a</a:t>
            </a:r>
            <a:r>
              <a:rPr lang="fa-IR" sz="1600">
                <a:solidFill>
                  <a:srgbClr val="CC3300"/>
                </a:solidFill>
                <a:cs typeface="Homa" pitchFamily="2" charset="-78"/>
              </a:rPr>
              <a:t> است</a:t>
            </a:r>
            <a:endParaRPr lang="en-US" sz="16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252934" name="Object 5"/>
          <p:cNvGraphicFramePr>
            <a:graphicFrameLocks noGrp="1" noChangeAspect="1"/>
          </p:cNvGraphicFramePr>
          <p:nvPr>
            <p:ph/>
          </p:nvPr>
        </p:nvGraphicFramePr>
        <p:xfrm>
          <a:off x="1435100" y="3028950"/>
          <a:ext cx="6096000" cy="723900"/>
        </p:xfrm>
        <a:graphic>
          <a:graphicData uri="http://schemas.openxmlformats.org/presentationml/2006/ole">
            <p:oleObj spid="_x0000_s48130" name="Equation" r:id="rId3" imgW="20320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D64D-21DC-4445-8C15-AAE4867FFC66}" type="slidenum">
              <a:rPr lang="fa-IR"/>
              <a:pPr>
                <a:defRPr/>
              </a:pPr>
              <a:t>37</a:t>
            </a:fld>
            <a:endParaRPr lang="en-US"/>
          </a:p>
        </p:txBody>
      </p:sp>
      <p:sp>
        <p:nvSpPr>
          <p:cNvPr id="25395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53956" name="Picture 3" descr="wumpus-resolu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46450"/>
            <a:ext cx="8280400" cy="18113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3957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مثال:الگوريتم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resolution</a:t>
            </a:r>
            <a:endParaRPr lang="fa-IR" sz="32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53958" name="Text Box 5"/>
          <p:cNvSpPr txBox="1">
            <a:spLocks noChangeArrowheads="1"/>
          </p:cNvSpPr>
          <p:nvPr/>
        </p:nvSpPr>
        <p:spPr bwMode="auto">
          <a:xfrm>
            <a:off x="323850" y="5373688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CC3300"/>
                </a:solidFill>
                <a:cs typeface="Homa" pitchFamily="2" charset="-78"/>
              </a:rPr>
              <a:t>KB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= (B1,1 </a:t>
            </a:r>
            <a:r>
              <a:rPr lang="en-US" sz="24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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(P1,2</a:t>
            </a:r>
            <a:r>
              <a:rPr lang="en-US" sz="24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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P2,1)) </a:t>
            </a:r>
            <a:r>
              <a:rPr lang="en-US" sz="24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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B1,1 α = </a:t>
            </a:r>
            <a:r>
              <a:rPr lang="en-US" sz="24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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P1,2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Resolution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اثبات بوسيله تناقض، يعني نشان بده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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/>
              <a:t>صدق ناپذير است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90800"/>
            <a:ext cx="8196099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1F7E-3E33-4780-8021-C27239F36C61}" type="slidenum">
              <a:rPr lang="fa-IR"/>
              <a:pPr>
                <a:defRPr/>
              </a:pPr>
              <a:t>39</a:t>
            </a:fld>
            <a:endParaRPr lang="en-US"/>
          </a:p>
        </p:txBody>
      </p:sp>
      <p:sp>
        <p:nvSpPr>
          <p:cNvPr id="25497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498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 و عقبگرد</a:t>
            </a:r>
          </a:p>
        </p:txBody>
      </p:sp>
      <p:sp>
        <p:nvSpPr>
          <p:cNvPr id="254981" name="Text Box 4"/>
          <p:cNvSpPr txBox="1">
            <a:spLocks noChangeArrowheads="1"/>
          </p:cNvSpPr>
          <p:nvPr/>
        </p:nvSpPr>
        <p:spPr bwMode="auto">
          <a:xfrm>
            <a:off x="395288" y="2636838"/>
            <a:ext cx="8353425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عبارات هورن: ترکيب فصلی ليترالهايي است که حداکثر يکي از آنها مثبت است</a:t>
            </a:r>
          </a:p>
          <a:p>
            <a:pPr lvl="2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هر عبارت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هورن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را ميتوان به صورت يک استلزام نوشت که مقدمه آن ترکيب عطفی ليترالهای مثبت و تالی آن يک ليترال مثبت است</a:t>
            </a:r>
          </a:p>
          <a:p>
            <a:pPr lvl="2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اين نوع عبارات هورن که فقط يک ليترال مثبت دارند،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عبارات معين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ناميده ميشوند</a:t>
            </a:r>
          </a:p>
          <a:p>
            <a:pPr lvl="2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ليترال مثبت را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رأس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و ليترالهای منفی را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بدنه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عبارت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گويند</a:t>
            </a:r>
          </a:p>
          <a:p>
            <a:pPr lvl="2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عبارت معيني که فاقد ليترالهای منفی باشد، گزاره ای بنام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حقيقت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نام دارد</a:t>
            </a:r>
          </a:p>
          <a:p>
            <a:pPr lvl="2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عبارات معين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اساس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برنامه نويسي منطقی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را ميسازد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استنتاج با عبارات هورن، از طريق الگوريتم های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زنجير پيشرو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زنجير عقبگرد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انجام ميگيرد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22630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2630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عاملهای مبتنی بر دانش</a:t>
            </a:r>
          </a:p>
        </p:txBody>
      </p:sp>
      <p:sp>
        <p:nvSpPr>
          <p:cNvPr id="226309" name="Text Box 4"/>
          <p:cNvSpPr txBox="1">
            <a:spLocks noChangeArrowheads="1"/>
          </p:cNvSpPr>
          <p:nvPr/>
        </p:nvSpPr>
        <p:spPr bwMode="auto">
          <a:xfrm>
            <a:off x="684213" y="2420938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26310" name="Text Box 5"/>
          <p:cNvSpPr txBox="1">
            <a:spLocks noChangeArrowheads="1"/>
          </p:cNvSpPr>
          <p:nvPr/>
        </p:nvSpPr>
        <p:spPr bwMode="auto">
          <a:xfrm>
            <a:off x="468313" y="2649538"/>
            <a:ext cx="820737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مؤلفه اصلي عامل مبتنی بر دانش، </a:t>
            </a: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پايگاه دانش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آن است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پايگاه دانش: مجموعه ای از جملات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جمله: </a:t>
            </a:r>
            <a:r>
              <a:rPr lang="fa-IR" sz="2000" b="1" dirty="0">
                <a:solidFill>
                  <a:srgbClr val="CC3300"/>
                </a:solidFill>
                <a:cs typeface="Homa" pitchFamily="2" charset="-78"/>
              </a:rPr>
              <a:t>زبان نمايش دانش</a:t>
            </a: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 و بيان ادعاهايي در مورد جهان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2400" dirty="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2400" dirty="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برای اضافه کردن جملات به پايگاه دانش و درخواست دانسته ها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TELL 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و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ASK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هر دو ممکن است شامل استنتاج باشند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پيروی:انجام فرايند استنتاج تحت مقررات خاص</a:t>
            </a: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  <p:pic>
        <p:nvPicPr>
          <p:cNvPr id="226311" name="Picture 6" descr="kb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0388" y="3721100"/>
            <a:ext cx="6985000" cy="12207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312" name="Rectangle 7"/>
          <p:cNvSpPr>
            <a:spLocks noChangeArrowheads="1"/>
          </p:cNvSpPr>
          <p:nvPr/>
        </p:nvSpPr>
        <p:spPr bwMode="auto">
          <a:xfrm>
            <a:off x="827088" y="3811588"/>
            <a:ext cx="1873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 sz="2400" b="1">
                <a:cs typeface="Lotus" pitchFamily="2" charset="-78"/>
              </a:rPr>
              <a:t>بخش استنتاج</a:t>
            </a:r>
            <a:endParaRPr lang="en-US" sz="2400" b="1">
              <a:cs typeface="Lotus" pitchFamily="2" charset="-78"/>
            </a:endParaRPr>
          </a:p>
        </p:txBody>
      </p:sp>
      <p:sp>
        <p:nvSpPr>
          <p:cNvPr id="226313" name="Rectangle 8"/>
          <p:cNvSpPr>
            <a:spLocks noChangeArrowheads="1"/>
          </p:cNvSpPr>
          <p:nvPr/>
        </p:nvSpPr>
        <p:spPr bwMode="auto">
          <a:xfrm>
            <a:off x="827088" y="4411663"/>
            <a:ext cx="1873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 sz="2400" b="1">
                <a:cs typeface="Lotus" pitchFamily="2" charset="-78"/>
              </a:rPr>
              <a:t>پايگاه دانش</a:t>
            </a:r>
            <a:endParaRPr lang="en-US" sz="2400" b="1">
              <a:cs typeface="Lotus" pitchFamily="2" charset="-78"/>
            </a:endParaRPr>
          </a:p>
        </p:txBody>
      </p:sp>
      <p:sp>
        <p:nvSpPr>
          <p:cNvPr id="226314" name="Rectangle 9"/>
          <p:cNvSpPr>
            <a:spLocks noChangeArrowheads="1"/>
          </p:cNvSpPr>
          <p:nvPr/>
        </p:nvSpPr>
        <p:spPr bwMode="auto">
          <a:xfrm>
            <a:off x="4211638" y="43656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315" name="Rectangle 10"/>
          <p:cNvSpPr>
            <a:spLocks noChangeArrowheads="1"/>
          </p:cNvSpPr>
          <p:nvPr/>
        </p:nvSpPr>
        <p:spPr bwMode="auto">
          <a:xfrm>
            <a:off x="4284663" y="4316413"/>
            <a:ext cx="28813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 sz="2400" b="1">
                <a:cs typeface="Lotus" pitchFamily="2" charset="-78"/>
              </a:rPr>
              <a:t>محدوده اطلاعات خاص</a:t>
            </a:r>
            <a:endParaRPr lang="en-US" sz="2400" b="1">
              <a:cs typeface="Lotus" pitchFamily="2" charset="-78"/>
            </a:endParaRPr>
          </a:p>
        </p:txBody>
      </p:sp>
      <p:sp>
        <p:nvSpPr>
          <p:cNvPr id="226316" name="Rectangle 11"/>
          <p:cNvSpPr>
            <a:spLocks noChangeArrowheads="1"/>
          </p:cNvSpPr>
          <p:nvPr/>
        </p:nvSpPr>
        <p:spPr bwMode="auto">
          <a:xfrm>
            <a:off x="4500563" y="4365625"/>
            <a:ext cx="28813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 sz="2400" b="1" dirty="0">
                <a:cs typeface="Lotus" pitchFamily="2" charset="-78"/>
              </a:rPr>
              <a:t>محدوده اطلاعات خاص</a:t>
            </a:r>
            <a:endParaRPr lang="en-US" sz="2400" b="1" dirty="0">
              <a:cs typeface="Lotus" pitchFamily="2" charset="-78"/>
            </a:endParaRPr>
          </a:p>
        </p:txBody>
      </p:sp>
      <p:sp>
        <p:nvSpPr>
          <p:cNvPr id="226317" name="Rectangle 12"/>
          <p:cNvSpPr>
            <a:spLocks noChangeArrowheads="1"/>
          </p:cNvSpPr>
          <p:nvPr/>
        </p:nvSpPr>
        <p:spPr bwMode="auto">
          <a:xfrm>
            <a:off x="4284663" y="3729038"/>
            <a:ext cx="32400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 sz="2400" b="1" dirty="0">
                <a:cs typeface="Lotus" pitchFamily="2" charset="-78"/>
              </a:rPr>
              <a:t>محدوده الگورِيتمهای مستقل</a:t>
            </a:r>
            <a:endParaRPr lang="en-US" sz="2400" b="1" dirty="0">
              <a:cs typeface="Lotus" pitchFamily="2" charset="-78"/>
            </a:endParaRPr>
          </a:p>
        </p:txBody>
      </p:sp>
      <p:sp>
        <p:nvSpPr>
          <p:cNvPr id="226318" name="AutoShape 13"/>
          <p:cNvSpPr>
            <a:spLocks noChangeArrowheads="1"/>
          </p:cNvSpPr>
          <p:nvPr/>
        </p:nvSpPr>
        <p:spPr bwMode="auto">
          <a:xfrm rot="10800000">
            <a:off x="2322513" y="4208463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9" name="AutoShape 14"/>
          <p:cNvSpPr>
            <a:spLocks noChangeArrowheads="1"/>
          </p:cNvSpPr>
          <p:nvPr/>
        </p:nvSpPr>
        <p:spPr bwMode="auto">
          <a:xfrm>
            <a:off x="971550" y="4208463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493713" y="4116388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" charset="0"/>
              </a:rPr>
              <a:t>tell</a:t>
            </a: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2433638" y="408940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" charset="0"/>
              </a:rPr>
              <a:t>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4CBC6-4F5B-403A-81A1-ACFEBC4E8A50}" type="slidenum">
              <a:rPr lang="fa-IR"/>
              <a:pPr>
                <a:defRPr/>
              </a:pPr>
              <a:t>40</a:t>
            </a:fld>
            <a:endParaRPr lang="en-US"/>
          </a:p>
        </p:txBody>
      </p:sp>
      <p:sp>
        <p:nvSpPr>
          <p:cNvPr id="25600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600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  <p:pic>
        <p:nvPicPr>
          <p:cNvPr id="25600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>
          <a:xfrm>
            <a:off x="2339975" y="3213100"/>
            <a:ext cx="4608513" cy="3455988"/>
          </a:xfrm>
          <a:noFill/>
        </p:spPr>
      </p:pic>
      <p:sp>
        <p:nvSpPr>
          <p:cNvPr id="256006" name="Text Box 5"/>
          <p:cNvSpPr txBox="1">
            <a:spLocks noChangeArrowheads="1"/>
          </p:cNvSpPr>
          <p:nvPr/>
        </p:nvSpPr>
        <p:spPr bwMode="auto">
          <a:xfrm>
            <a:off x="684213" y="2535238"/>
            <a:ext cx="7704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الگوريتم زنجير پيشرو تعيين ميکند آيا نماد گزاره ای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q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(تقاضا)، توسط پايگاه دانش عبارات هورن ايجاب ميشود يا خير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استنتاج روبه جلو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67400"/>
            <a:ext cx="8229600" cy="792163"/>
          </a:xfrm>
        </p:spPr>
        <p:txBody>
          <a:bodyPr/>
          <a:lstStyle/>
          <a:p>
            <a:pPr algn="r" rtl="1">
              <a:lnSpc>
                <a:spcPct val="80000"/>
              </a:lnSpc>
              <a:buNone/>
            </a:pPr>
            <a:r>
              <a:rPr lang="fa-IR" sz="2800" dirty="0" smtClean="0"/>
              <a:t>استنتاج روبه جلو براي پايگاه دانش در شكل </a:t>
            </a:r>
            <a:r>
              <a:rPr lang="en-US" sz="2800" dirty="0" smtClean="0"/>
              <a:t>Horn</a:t>
            </a:r>
            <a:r>
              <a:rPr lang="fa-IR" sz="2800" dirty="0" smtClean="0"/>
              <a:t> کامل و صحيح است.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787700" cy="430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4F3D1-F44C-4471-9456-672B13E72348}" type="slidenum">
              <a:rPr lang="fa-IR"/>
              <a:pPr>
                <a:defRPr/>
              </a:pPr>
              <a:t>42</a:t>
            </a:fld>
            <a:endParaRPr lang="en-US"/>
          </a:p>
        </p:txBody>
      </p:sp>
      <p:sp>
        <p:nvSpPr>
          <p:cNvPr id="25702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702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  <p:pic>
        <p:nvPicPr>
          <p:cNvPr id="257029" name="Picture 4" descr="fc-horn-example01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409825"/>
            <a:ext cx="2709862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A61F1-1856-48EC-84FD-51CE78D6534A}" type="slidenum">
              <a:rPr lang="fa-IR"/>
              <a:pPr>
                <a:defRPr/>
              </a:pPr>
              <a:t>43</a:t>
            </a:fld>
            <a:endParaRPr lang="en-US"/>
          </a:p>
        </p:txBody>
      </p:sp>
      <p:sp>
        <p:nvSpPr>
          <p:cNvPr id="25805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58052" name="Picture 3" descr="fc-horn-example02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8053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2EEA-C9CD-45FC-94DF-B4FF508AC263}" type="slidenum">
              <a:rPr lang="fa-IR"/>
              <a:pPr>
                <a:defRPr/>
              </a:pPr>
              <a:t>44</a:t>
            </a:fld>
            <a:endParaRPr lang="en-US"/>
          </a:p>
        </p:txBody>
      </p:sp>
      <p:sp>
        <p:nvSpPr>
          <p:cNvPr id="25907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59076" name="Picture 3" descr="fc-horn-example03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9077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C4E1D-5F1B-4E70-B9A0-4A65642F7C2E}" type="slidenum">
              <a:rPr lang="fa-IR"/>
              <a:pPr>
                <a:defRPr/>
              </a:pPr>
              <a:t>45</a:t>
            </a:fld>
            <a:endParaRPr lang="en-US"/>
          </a:p>
        </p:txBody>
      </p:sp>
      <p:sp>
        <p:nvSpPr>
          <p:cNvPr id="26009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010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  <p:pic>
        <p:nvPicPr>
          <p:cNvPr id="260101" name="Picture 4" descr="fc-horn-example04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6A412-D48A-4473-BA22-7C15DEE9EA7D}" type="slidenum">
              <a:rPr lang="fa-IR"/>
              <a:pPr>
                <a:defRPr/>
              </a:pPr>
              <a:t>46</a:t>
            </a:fld>
            <a:endParaRPr lang="en-US"/>
          </a:p>
        </p:txBody>
      </p:sp>
      <p:sp>
        <p:nvSpPr>
          <p:cNvPr id="26112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112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  <p:pic>
        <p:nvPicPr>
          <p:cNvPr id="261125" name="Picture 4" descr="fc-horn-example05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9405B-F1B8-4BBC-BB92-F89A9588F53C}" type="slidenum">
              <a:rPr lang="fa-IR"/>
              <a:pPr>
                <a:defRPr/>
              </a:pPr>
              <a:t>47</a:t>
            </a:fld>
            <a:endParaRPr lang="en-US"/>
          </a:p>
        </p:txBody>
      </p:sp>
      <p:sp>
        <p:nvSpPr>
          <p:cNvPr id="26214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214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  <p:pic>
        <p:nvPicPr>
          <p:cNvPr id="262149" name="Picture 4" descr="fc-horn-example06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924DD-8272-460B-912F-22DB2B0D2018}" type="slidenum">
              <a:rPr lang="fa-IR"/>
              <a:pPr>
                <a:defRPr/>
              </a:pPr>
              <a:t>48</a:t>
            </a:fld>
            <a:endParaRPr lang="en-US"/>
          </a:p>
        </p:txBody>
      </p:sp>
      <p:sp>
        <p:nvSpPr>
          <p:cNvPr id="26317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3172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  <p:pic>
        <p:nvPicPr>
          <p:cNvPr id="263173" name="Picture 4" descr="fc-horn-example07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043EE-B68E-414E-9859-D83053DB99E2}" type="slidenum">
              <a:rPr lang="fa-IR"/>
              <a:pPr>
                <a:defRPr/>
              </a:pPr>
              <a:t>49</a:t>
            </a:fld>
            <a:endParaRPr lang="en-US"/>
          </a:p>
        </p:txBody>
      </p:sp>
      <p:sp>
        <p:nvSpPr>
          <p:cNvPr id="26419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4196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زنجير پيشرو</a:t>
            </a:r>
          </a:p>
        </p:txBody>
      </p:sp>
      <p:pic>
        <p:nvPicPr>
          <p:cNvPr id="264197" name="Picture 4" descr="fc-horn-example08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5</a:t>
            </a:r>
            <a:endParaRPr lang="en-US" dirty="0"/>
          </a:p>
        </p:txBody>
      </p:sp>
      <p:sp>
        <p:nvSpPr>
          <p:cNvPr id="22733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27332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عاملهای مبتنی بر دانش</a:t>
            </a:r>
          </a:p>
        </p:txBody>
      </p:sp>
      <p:sp>
        <p:nvSpPr>
          <p:cNvPr id="227333" name="Text Box 4"/>
          <p:cNvSpPr txBox="1">
            <a:spLocks noChangeArrowheads="1"/>
          </p:cNvSpPr>
          <p:nvPr/>
        </p:nvSpPr>
        <p:spPr bwMode="auto">
          <a:xfrm>
            <a:off x="468313" y="2649538"/>
            <a:ext cx="82073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عامل مبتنی بر دانش بايد بتواند: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نمايش حالات و فعاليتها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ترکيب ادراکات جديد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بروز کردن تصور داخلی خود از جهان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استنباط خصوصيات مخفی جهان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استنتاج فعاليتهای مناسب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عامل پايگاه دانش خيلی شبيه به عاملهايي با حالت درونی است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عاملها در دو سطح متفاوت تعريف ميشوند: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سطح دانش: عامل چه چيزی ميداند و اهداف آن کدامند؟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سطح پياده سازی: ساختمان داده اطلاعات پايگاه دانش و چگونگی دستکاری آنها</a:t>
            </a:r>
            <a:endParaRPr lang="en-US" sz="2000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استنتاج رو به عقب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09000" cy="445770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ايده</a:t>
            </a:r>
            <a:r>
              <a:rPr lang="fa-IR" dirty="0" smtClean="0"/>
              <a:t>: براي اثبات </a:t>
            </a:r>
            <a:r>
              <a:rPr lang="en-US" sz="2800" dirty="0" smtClean="0"/>
              <a:t>q</a:t>
            </a:r>
            <a:r>
              <a:rPr lang="fa-IR" sz="2800" dirty="0" smtClean="0"/>
              <a:t> </a:t>
            </a:r>
            <a:r>
              <a:rPr lang="fa-IR" dirty="0" smtClean="0"/>
              <a:t>به سمت عقب حركت كن</a:t>
            </a:r>
          </a:p>
          <a:p>
            <a:pPr algn="r" rtl="1">
              <a:buNone/>
            </a:pPr>
            <a:r>
              <a:rPr lang="fa-IR" dirty="0" smtClean="0"/>
              <a:t>براي اثبات </a:t>
            </a:r>
            <a:r>
              <a:rPr lang="en-US" sz="2800" dirty="0" smtClean="0"/>
              <a:t>q</a:t>
            </a:r>
            <a:r>
              <a:rPr lang="fa-IR" sz="2800" dirty="0" smtClean="0"/>
              <a:t> </a:t>
            </a:r>
            <a:r>
              <a:rPr lang="fa-IR" dirty="0" smtClean="0"/>
              <a:t>از طريق </a:t>
            </a:r>
            <a:r>
              <a:rPr lang="en-US" sz="2800" dirty="0" smtClean="0"/>
              <a:t>BC</a:t>
            </a:r>
            <a:endParaRPr lang="fa-IR" dirty="0" smtClean="0"/>
          </a:p>
          <a:p>
            <a:pPr lvl="1" algn="r" rtl="1">
              <a:buNone/>
            </a:pPr>
            <a:r>
              <a:rPr lang="fa-IR" dirty="0" smtClean="0"/>
              <a:t>چک كن كه آيا </a:t>
            </a:r>
            <a:r>
              <a:rPr lang="en-US" sz="2400" dirty="0" smtClean="0"/>
              <a:t>q</a:t>
            </a:r>
            <a:r>
              <a:rPr lang="fa-IR" sz="2400" dirty="0" smtClean="0"/>
              <a:t> </a:t>
            </a:r>
            <a:r>
              <a:rPr lang="fa-IR" dirty="0" smtClean="0"/>
              <a:t>قبلا ثابت شده است، يا</a:t>
            </a:r>
          </a:p>
          <a:p>
            <a:pPr lvl="1" algn="r" rtl="1">
              <a:buNone/>
            </a:pPr>
            <a:r>
              <a:rPr lang="fa-IR" dirty="0" smtClean="0"/>
              <a:t>بوسيله </a:t>
            </a:r>
            <a:r>
              <a:rPr lang="en-US" sz="2400" dirty="0" smtClean="0"/>
              <a:t>BC</a:t>
            </a:r>
            <a:r>
              <a:rPr lang="fa-IR" sz="2400" dirty="0" smtClean="0"/>
              <a:t> </a:t>
            </a:r>
            <a:r>
              <a:rPr lang="fa-IR" dirty="0" smtClean="0"/>
              <a:t>تمام شرايط برخي از قوانين را كه نتيجه آنها </a:t>
            </a:r>
            <a:r>
              <a:rPr lang="en-US" dirty="0" smtClean="0"/>
              <a:t>q</a:t>
            </a:r>
            <a:r>
              <a:rPr lang="fa-IR" dirty="0" smtClean="0"/>
              <a:t> است اثبات كن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</a:rPr>
              <a:t>اجتناب از حلقه</a:t>
            </a:r>
            <a:r>
              <a:rPr lang="fa-IR" dirty="0" smtClean="0"/>
              <a:t>: بررسي قرار داشتن زيرهدف جديد روي پشته هدف </a:t>
            </a:r>
          </a:p>
          <a:p>
            <a:pPr lvl="1" algn="r" rtl="1">
              <a:buNone/>
            </a:pPr>
            <a:r>
              <a:rPr lang="fa-IR" dirty="0" smtClean="0"/>
              <a:t>اجتناب از اعمال تكراري: بررسي اينكه آيا زيرهدف جديد </a:t>
            </a:r>
          </a:p>
          <a:p>
            <a:pPr lvl="2" algn="r" rtl="1">
              <a:buNone/>
            </a:pPr>
            <a:r>
              <a:rPr lang="fa-IR" dirty="0" smtClean="0"/>
              <a:t>1) قبلا درستي اش اثبات شده، يا</a:t>
            </a:r>
          </a:p>
          <a:p>
            <a:pPr lvl="2" algn="r" rtl="1">
              <a:buNone/>
            </a:pPr>
            <a:r>
              <a:rPr lang="fa-IR" dirty="0" smtClean="0"/>
              <a:t>2) قبلا شكست خورده است </a:t>
            </a:r>
            <a:r>
              <a:rPr lang="en-US" dirty="0" smtClean="0"/>
              <a:t>(fail)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EC91F-5EF6-4725-AD41-A74DE7F006AC}" type="slidenum">
              <a:rPr lang="fa-IR"/>
              <a:pPr>
                <a:defRPr/>
              </a:pPr>
              <a:t>51</a:t>
            </a:fld>
            <a:endParaRPr lang="en-US"/>
          </a:p>
        </p:txBody>
      </p:sp>
      <p:sp>
        <p:nvSpPr>
          <p:cNvPr id="26521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522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65221" name="Picture 4" descr="bc-horn-example01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CC9B-6D45-4FC9-8451-B916D450E767}" type="slidenum">
              <a:rPr lang="fa-IR"/>
              <a:pPr>
                <a:defRPr/>
              </a:pPr>
              <a:t>52</a:t>
            </a:fld>
            <a:endParaRPr lang="en-US"/>
          </a:p>
        </p:txBody>
      </p:sp>
      <p:sp>
        <p:nvSpPr>
          <p:cNvPr id="26624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624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6624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>
          <a:xfrm>
            <a:off x="2427288" y="3170238"/>
            <a:ext cx="4665662" cy="3498850"/>
          </a:xfrm>
          <a:noFill/>
        </p:spPr>
      </p:pic>
      <p:sp>
        <p:nvSpPr>
          <p:cNvPr id="266246" name="Text Box 5"/>
          <p:cNvSpPr txBox="1">
            <a:spLocks noChangeArrowheads="1"/>
          </p:cNvSpPr>
          <p:nvPr/>
        </p:nvSpPr>
        <p:spPr bwMode="auto">
          <a:xfrm>
            <a:off x="468313" y="2420938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تغييرات عمده: خاتمه زودرس، اکتشاف نماد محض، اکتشاف عبارت واحد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2EC79-5C68-4A30-B64A-9F61682D1AE6}" type="slidenum">
              <a:rPr lang="fa-IR"/>
              <a:pPr>
                <a:defRPr/>
              </a:pPr>
              <a:t>53</a:t>
            </a:fld>
            <a:endParaRPr lang="en-US"/>
          </a:p>
        </p:txBody>
      </p:sp>
      <p:sp>
        <p:nvSpPr>
          <p:cNvPr id="26726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726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67269" name="Picture 4" descr="bc-horn-example02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366B2-86AA-4708-AF7C-75033556434B}" type="slidenum">
              <a:rPr lang="fa-IR"/>
              <a:pPr>
                <a:defRPr/>
              </a:pPr>
              <a:t>54</a:t>
            </a:fld>
            <a:endParaRPr lang="en-US"/>
          </a:p>
        </p:txBody>
      </p:sp>
      <p:sp>
        <p:nvSpPr>
          <p:cNvPr id="26829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8292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68293" name="Picture 4" descr="bc-horn-example03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A5363-17FC-40EB-A25A-65B4A9BA25F3}" type="slidenum">
              <a:rPr lang="fa-IR"/>
              <a:pPr>
                <a:defRPr/>
              </a:pPr>
              <a:t>55</a:t>
            </a:fld>
            <a:endParaRPr lang="en-US"/>
          </a:p>
        </p:txBody>
      </p:sp>
      <p:sp>
        <p:nvSpPr>
          <p:cNvPr id="26931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9316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69317" name="Picture 4" descr="bc-horn-example04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E261A-D25E-4C34-8D38-79219039B8FE}" type="slidenum">
              <a:rPr lang="fa-IR"/>
              <a:pPr>
                <a:defRPr/>
              </a:pPr>
              <a:t>56</a:t>
            </a:fld>
            <a:endParaRPr lang="en-US"/>
          </a:p>
        </p:txBody>
      </p:sp>
      <p:sp>
        <p:nvSpPr>
          <p:cNvPr id="27033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034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70341" name="Picture 4" descr="bc-horn-example05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42550-7CF7-41AD-8A75-0AA0C32BEE77}" type="slidenum">
              <a:rPr lang="fa-IR"/>
              <a:pPr>
                <a:defRPr/>
              </a:pPr>
              <a:t>57</a:t>
            </a:fld>
            <a:endParaRPr lang="en-US"/>
          </a:p>
        </p:txBody>
      </p:sp>
      <p:sp>
        <p:nvSpPr>
          <p:cNvPr id="27136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136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71365" name="Picture 4" descr="bc-horn-example06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C6397-D0DC-40FE-9E3F-3FDC82E0AC3D}" type="slidenum">
              <a:rPr lang="fa-IR"/>
              <a:pPr>
                <a:defRPr/>
              </a:pPr>
              <a:t>58</a:t>
            </a:fld>
            <a:endParaRPr lang="en-US"/>
          </a:p>
        </p:txBody>
      </p:sp>
      <p:sp>
        <p:nvSpPr>
          <p:cNvPr id="27238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238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72389" name="Picture 4" descr="bc-horn-example07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E66DB-FA79-4C28-9C3E-562F091D2FA2}" type="slidenum">
              <a:rPr lang="fa-IR"/>
              <a:pPr>
                <a:defRPr/>
              </a:pPr>
              <a:t>59</a:t>
            </a:fld>
            <a:endParaRPr lang="en-US"/>
          </a:p>
        </p:txBody>
      </p:sp>
      <p:sp>
        <p:nvSpPr>
          <p:cNvPr id="273411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3412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73413" name="Picture 4" descr="bc-horn-example08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990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oma"/>
                <a:ea typeface="+mj-ea"/>
                <a:cs typeface="+mj-cs"/>
              </a:rPr>
              <a:t>يك عامل ساده مبتني بر دانش</a:t>
            </a:r>
            <a:endParaRPr kumimoji="0" lang="fa-IR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oma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0" t="30208" b="36459"/>
          <a:stretch>
            <a:fillRect/>
          </a:stretch>
        </p:blipFill>
        <p:spPr bwMode="auto">
          <a:xfrm>
            <a:off x="838200" y="2057400"/>
            <a:ext cx="7620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01636-0D58-49E6-9653-C4D1B03C2912}" type="slidenum">
              <a:rPr lang="fa-IR"/>
              <a:pPr>
                <a:defRPr/>
              </a:pPr>
              <a:t>60</a:t>
            </a:fld>
            <a:endParaRPr lang="en-US"/>
          </a:p>
        </p:txBody>
      </p:sp>
      <p:sp>
        <p:nvSpPr>
          <p:cNvPr id="27443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4436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74437" name="Picture 4" descr="bc-horn-example09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15005-180A-47D0-B90A-7DE9FE2D965E}" type="slidenum">
              <a:rPr lang="fa-IR"/>
              <a:pPr>
                <a:defRPr/>
              </a:pPr>
              <a:t>61</a:t>
            </a:fld>
            <a:endParaRPr lang="en-US"/>
          </a:p>
        </p:txBody>
      </p:sp>
      <p:sp>
        <p:nvSpPr>
          <p:cNvPr id="27545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546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الگوريتم عقبگرد کامل</a:t>
            </a:r>
          </a:p>
        </p:txBody>
      </p:sp>
      <p:pic>
        <p:nvPicPr>
          <p:cNvPr id="275461" name="Picture 4" descr="bc-horn-example10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550" y="2409825"/>
            <a:ext cx="2709863" cy="4030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25932-05DA-4C53-93E9-7C2557C715A5}" type="slidenum">
              <a:rPr lang="fa-IR"/>
              <a:pPr>
                <a:defRPr/>
              </a:pPr>
              <a:t>62</a:t>
            </a:fld>
            <a:endParaRPr lang="en-US"/>
          </a:p>
        </p:txBody>
      </p:sp>
      <p:sp>
        <p:nvSpPr>
          <p:cNvPr id="27648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648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ویژگیهای الگوريتم عقبگرد کامل</a:t>
            </a:r>
          </a:p>
        </p:txBody>
      </p:sp>
      <p:sp>
        <p:nvSpPr>
          <p:cNvPr id="276485" name="Text Box 3"/>
          <p:cNvSpPr txBox="1">
            <a:spLocks noChangeArrowheads="1"/>
          </p:cNvSpPr>
          <p:nvPr/>
        </p:nvSpPr>
        <p:spPr bwMode="auto">
          <a:xfrm>
            <a:off x="411163" y="2708275"/>
            <a:ext cx="813752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1085850" indent="-3429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پایان زودهنگام</a:t>
            </a:r>
          </a:p>
          <a:p>
            <a:pPr lvl="1" algn="r" rtl="1"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کلاز درست است اگر یکی از لیترال های ان درست باشد</a:t>
            </a:r>
          </a:p>
          <a:p>
            <a:pPr lvl="1" algn="r" rtl="1"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جمله نادرست است اگر یکی از کلازهای ان نادرست باشد</a:t>
            </a:r>
          </a:p>
          <a:p>
            <a:pPr lvl="1" algn="r" rtl="1"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کلاز نادرست است اگر همه لیترالهای ان نادرست باشد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کشف کننده نماد خالص</a:t>
            </a:r>
          </a:p>
          <a:p>
            <a:pPr lvl="1" algn="r" rtl="1"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نماد خالص نمادی است که همواره با یک علامت در تمامی کلازها پدیدار می شود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کشف کننده کلاز واحد</a:t>
            </a:r>
          </a:p>
          <a:p>
            <a:pPr lvl="1" algn="r" rtl="1">
              <a:buFont typeface="Arial" charset="0"/>
              <a:buChar char="•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کلاز واحد کلازی است که تنها با یک لیترال تعریف می شود یا انکه به جز یکی تمامی لیترالهای ان </a:t>
            </a:r>
            <a:r>
              <a:rPr lang="en-US" sz="2400" dirty="0">
                <a:solidFill>
                  <a:schemeClr val="accent2"/>
                </a:solidFill>
                <a:cs typeface="Homa" pitchFamily="2" charset="-78"/>
              </a:rPr>
              <a:t>False</a:t>
            </a: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 باشد.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44C-872D-45B1-AE5B-7D12AAD01077}" type="slidenum">
              <a:rPr lang="fa-IR"/>
              <a:pPr>
                <a:defRPr/>
              </a:pPr>
              <a:t>63</a:t>
            </a:fld>
            <a:endParaRPr lang="en-US"/>
          </a:p>
        </p:txBody>
      </p:sp>
      <p:sp>
        <p:nvSpPr>
          <p:cNvPr id="277507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750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مسائل ارضاپذیری دشوار</a:t>
            </a:r>
          </a:p>
        </p:txBody>
      </p:sp>
      <p:sp>
        <p:nvSpPr>
          <p:cNvPr id="277509" name="Text Box 3"/>
          <p:cNvSpPr txBox="1">
            <a:spLocks noChangeArrowheads="1"/>
          </p:cNvSpPr>
          <p:nvPr/>
        </p:nvSpPr>
        <p:spPr bwMode="auto">
          <a:xfrm>
            <a:off x="411163" y="2708275"/>
            <a:ext cx="8137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اگر تعداد کلازها زیاد و تعداد نمادها ثابت باشد مسئله محدودتر شده و یافتن پاسخ برای ان دشوار می شود</a:t>
            </a:r>
          </a:p>
        </p:txBody>
      </p:sp>
      <p:sp>
        <p:nvSpPr>
          <p:cNvPr id="277510" name="Text Box 3"/>
          <p:cNvSpPr txBox="1">
            <a:spLocks noChangeArrowheads="1"/>
          </p:cNvSpPr>
          <p:nvPr/>
        </p:nvSpPr>
        <p:spPr bwMode="auto">
          <a:xfrm>
            <a:off x="395288" y="3357563"/>
            <a:ext cx="813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عاملهای مبتنی بر منطق گزاره ها</a:t>
            </a:r>
          </a:p>
        </p:txBody>
      </p:sp>
      <p:sp>
        <p:nvSpPr>
          <p:cNvPr id="277511" name="Text Box 3"/>
          <p:cNvSpPr txBox="1">
            <a:spLocks noChangeArrowheads="1"/>
          </p:cNvSpPr>
          <p:nvPr/>
        </p:nvSpPr>
        <p:spPr bwMode="auto">
          <a:xfrm>
            <a:off x="411163" y="4149725"/>
            <a:ext cx="8137525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با استفاده از منطق گزاره ها باید به ازای هر حالت مسئله یک گزاره نوشته شود.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در عمل تعداد گزاره ها حتی برای مسائل کوچک نیز به شدت زیاد می شود.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علت این مسئله عدم قابلیت استفاده از متغیرها در منطق گزاره هاست.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در فصل بعد  زبان منطقی کاملتری برای بیان این گونه مسائل بیان می 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 هاي استنتاج كارا در منطق گزاره اي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دو خانواده از الگوريتم هاي استنتاج كارآ براي منطق گزاره اي</a:t>
            </a:r>
          </a:p>
          <a:p>
            <a:pPr lvl="1" algn="r" rtl="1">
              <a:buNone/>
            </a:pPr>
            <a:r>
              <a:rPr lang="fa-IR" dirty="0" smtClean="0"/>
              <a:t>الگوريتم هاي كامل جستجوي عقبگرد</a:t>
            </a:r>
          </a:p>
          <a:p>
            <a:pPr lvl="2" algn="r" rtl="1">
              <a:buNone/>
            </a:pPr>
            <a:r>
              <a:rPr lang="fa-IR" dirty="0" smtClean="0"/>
              <a:t>الگوريتم</a:t>
            </a:r>
            <a:r>
              <a:rPr lang="en-US" sz="2000" dirty="0" smtClean="0"/>
              <a:t>DPLL</a:t>
            </a:r>
            <a:r>
              <a:rPr lang="fa-IR" sz="2000" dirty="0" smtClean="0"/>
              <a:t> </a:t>
            </a:r>
            <a:r>
              <a:rPr lang="en-US" sz="2000" dirty="0" smtClean="0"/>
              <a:t>(Davis, Putnam, </a:t>
            </a:r>
            <a:r>
              <a:rPr lang="en-US" sz="2000" dirty="0" err="1" smtClean="0"/>
              <a:t>Logemann</a:t>
            </a:r>
            <a:r>
              <a:rPr lang="en-US" sz="2000" dirty="0" smtClean="0"/>
              <a:t>, Loveland) </a:t>
            </a:r>
            <a:endParaRPr lang="fa-IR" dirty="0" smtClean="0"/>
          </a:p>
          <a:p>
            <a:pPr lvl="1" algn="r" rtl="1">
              <a:buNone/>
            </a:pPr>
            <a:r>
              <a:rPr lang="fa-IR" dirty="0" smtClean="0"/>
              <a:t>الگوريتم ناكامل جستجوي محلي</a:t>
            </a:r>
          </a:p>
          <a:p>
            <a:pPr lvl="2" algn="r" rtl="1">
              <a:buNone/>
            </a:pPr>
            <a:r>
              <a:rPr lang="fa-IR" dirty="0" smtClean="0"/>
              <a:t>الگوريتم </a:t>
            </a:r>
            <a:r>
              <a:rPr lang="en-US" sz="2000" dirty="0" err="1" smtClean="0"/>
              <a:t>WalkSAT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</a:t>
            </a:r>
            <a:r>
              <a:rPr lang="en-US" sz="3200" dirty="0" smtClean="0">
                <a:solidFill>
                  <a:srgbClr val="FF0000"/>
                </a:solidFill>
              </a:rPr>
              <a:t>DPLL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62100"/>
            <a:ext cx="8191500" cy="48260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1800" dirty="0" smtClean="0"/>
              <a:t>تعيين كن كه آيا يك جمله ورودي در زبان منطق گزاره اي (در شكل نرمال </a:t>
            </a:r>
            <a:r>
              <a:rPr lang="en-US" sz="1800" dirty="0" smtClean="0"/>
              <a:t>CNF</a:t>
            </a:r>
            <a:r>
              <a:rPr lang="fa-IR" sz="1800" dirty="0" smtClean="0"/>
              <a:t> ) صدق پذير است يا خير.</a:t>
            </a:r>
          </a:p>
          <a:p>
            <a:pPr algn="r" rtl="1">
              <a:buNone/>
            </a:pPr>
            <a:r>
              <a:rPr lang="fa-IR" sz="1800" dirty="0" smtClean="0"/>
              <a:t>بهبودها نسبت به روش شمارش جدول درستي:</a:t>
            </a:r>
          </a:p>
          <a:p>
            <a:pPr lvl="1" algn="r" rtl="1">
              <a:buNone/>
            </a:pPr>
            <a:r>
              <a:rPr lang="fa-IR" sz="1800" dirty="0" smtClean="0"/>
              <a:t>خاتمه زود هنگام </a:t>
            </a:r>
          </a:p>
          <a:p>
            <a:pPr lvl="2" algn="r" rtl="1">
              <a:buNone/>
            </a:pPr>
            <a:r>
              <a:rPr lang="fa-IR" sz="1800" dirty="0" smtClean="0"/>
              <a:t>ي</a:t>
            </a:r>
            <a:r>
              <a:rPr lang="fa-IR" sz="1800" dirty="0" smtClean="0">
                <a:sym typeface="Symbol" pitchFamily="18" charset="2"/>
              </a:rPr>
              <a:t>ک بند (</a:t>
            </a:r>
            <a:r>
              <a:rPr lang="en-US" sz="1800" dirty="0" smtClean="0">
                <a:sym typeface="Symbol" pitchFamily="18" charset="2"/>
              </a:rPr>
              <a:t>clause</a:t>
            </a:r>
            <a:r>
              <a:rPr lang="fa-IR" sz="1800" dirty="0" smtClean="0">
                <a:sym typeface="Symbol" pitchFamily="18" charset="2"/>
              </a:rPr>
              <a:t>) درست است اگر هر يك از ليترال ها درست باشد. </a:t>
            </a:r>
          </a:p>
          <a:p>
            <a:pPr lvl="2" algn="r" rtl="1">
              <a:buNone/>
            </a:pPr>
            <a:r>
              <a:rPr lang="en-US" sz="1800" dirty="0" smtClean="0">
                <a:sym typeface="Symbol" pitchFamily="18" charset="2"/>
              </a:rPr>
              <a:t>(A  B)  (A  C) </a:t>
            </a:r>
            <a:r>
              <a:rPr lang="fa-IR" sz="1800" dirty="0" smtClean="0">
                <a:sym typeface="Symbol" pitchFamily="18" charset="2"/>
              </a:rPr>
              <a:t> در صورت درست بودن </a:t>
            </a:r>
            <a:r>
              <a:rPr lang="en-US" sz="1800" dirty="0" smtClean="0">
                <a:sym typeface="Symbol" pitchFamily="18" charset="2"/>
              </a:rPr>
              <a:t>A</a:t>
            </a:r>
            <a:r>
              <a:rPr lang="fa-IR" sz="1800" dirty="0" smtClean="0">
                <a:sym typeface="Symbol" pitchFamily="18" charset="2"/>
              </a:rPr>
              <a:t> صرف نظر از مقادير </a:t>
            </a:r>
            <a:r>
              <a:rPr lang="en-US" sz="1800" dirty="0" smtClean="0">
                <a:sym typeface="Symbol" pitchFamily="18" charset="2"/>
              </a:rPr>
              <a:t>B</a:t>
            </a:r>
            <a:r>
              <a:rPr lang="fa-IR" sz="1800" dirty="0" smtClean="0">
                <a:sym typeface="Symbol" pitchFamily="18" charset="2"/>
              </a:rPr>
              <a:t> و </a:t>
            </a:r>
            <a:r>
              <a:rPr lang="en-US" sz="1800" dirty="0" smtClean="0">
                <a:sym typeface="Symbol" pitchFamily="18" charset="2"/>
              </a:rPr>
              <a:t>C</a:t>
            </a:r>
            <a:r>
              <a:rPr lang="fa-IR" sz="1800" dirty="0" smtClean="0">
                <a:sym typeface="Symbol" pitchFamily="18" charset="2"/>
              </a:rPr>
              <a:t> درست است</a:t>
            </a:r>
          </a:p>
          <a:p>
            <a:pPr lvl="2" algn="r" rtl="1">
              <a:buNone/>
            </a:pPr>
            <a:r>
              <a:rPr lang="fa-IR" sz="1800" dirty="0" smtClean="0">
                <a:sym typeface="Symbol" pitchFamily="18" charset="2"/>
              </a:rPr>
              <a:t>يك جمله نادرست است اگر هر يك </a:t>
            </a:r>
            <a:r>
              <a:rPr lang="fa-IR" sz="1800" dirty="0" smtClean="0"/>
              <a:t>از بندهاي آن نادرست باشد.</a:t>
            </a:r>
          </a:p>
          <a:p>
            <a:pPr lvl="1" algn="r" rtl="1">
              <a:buNone/>
            </a:pPr>
            <a:r>
              <a:rPr lang="fa-IR" sz="1800" dirty="0" smtClean="0"/>
              <a:t>هيوريستيك سمبول محض</a:t>
            </a:r>
          </a:p>
          <a:p>
            <a:pPr lvl="2" algn="r" rtl="1">
              <a:buNone/>
            </a:pPr>
            <a:r>
              <a:rPr lang="fa-IR" sz="1800" dirty="0" smtClean="0"/>
              <a:t>سمبول محض: سمبولي كه در تمام بندها با يك علامت ظاهر شود.</a:t>
            </a:r>
          </a:p>
          <a:p>
            <a:pPr lvl="2" algn="r" rtl="1">
              <a:buNone/>
            </a:pPr>
            <a:r>
              <a:rPr lang="fa-IR" sz="1800" dirty="0" smtClean="0"/>
              <a:t>مثال: در سه بند </a:t>
            </a:r>
            <a:r>
              <a:rPr lang="en-US" sz="1800" dirty="0" smtClean="0"/>
              <a:t>(A </a:t>
            </a:r>
            <a:r>
              <a:rPr lang="en-US" sz="1800" dirty="0" smtClean="0">
                <a:sym typeface="Symbol" pitchFamily="18" charset="2"/>
              </a:rPr>
              <a:t>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itchFamily="18" charset="2"/>
              </a:rPr>
              <a:t></a:t>
            </a:r>
            <a:r>
              <a:rPr lang="en-US" sz="1800" dirty="0" smtClean="0"/>
              <a:t>B), (</a:t>
            </a:r>
            <a:r>
              <a:rPr lang="en-US" sz="1800" dirty="0" smtClean="0">
                <a:sym typeface="Symbol" pitchFamily="18" charset="2"/>
              </a:rPr>
              <a:t></a:t>
            </a:r>
            <a:r>
              <a:rPr lang="en-US" sz="1800" dirty="0" smtClean="0"/>
              <a:t>B </a:t>
            </a:r>
            <a:r>
              <a:rPr lang="en-US" sz="1800" dirty="0" smtClean="0">
                <a:sym typeface="Symbol" pitchFamily="18" charset="2"/>
              </a:rPr>
              <a:t></a:t>
            </a:r>
            <a:r>
              <a:rPr lang="en-US" sz="1800" dirty="0" smtClean="0"/>
              <a:t>  </a:t>
            </a:r>
            <a:r>
              <a:rPr lang="en-US" sz="1800" dirty="0" smtClean="0">
                <a:sym typeface="Symbol" pitchFamily="18" charset="2"/>
              </a:rPr>
              <a:t></a:t>
            </a:r>
            <a:r>
              <a:rPr lang="en-US" sz="1800" dirty="0" smtClean="0"/>
              <a:t>C), (C </a:t>
            </a:r>
            <a:r>
              <a:rPr lang="en-US" sz="1800" dirty="0" smtClean="0">
                <a:sym typeface="Symbol" pitchFamily="18" charset="2"/>
              </a:rPr>
              <a:t></a:t>
            </a:r>
            <a:r>
              <a:rPr lang="en-US" sz="1800" dirty="0" smtClean="0"/>
              <a:t> A)</a:t>
            </a:r>
            <a:r>
              <a:rPr lang="fa-IR" sz="1800" dirty="0" smtClean="0"/>
              <a:t> سمبولهاي </a:t>
            </a:r>
            <a:r>
              <a:rPr lang="en-US" sz="1800" dirty="0" smtClean="0"/>
              <a:t>A</a:t>
            </a:r>
            <a:r>
              <a:rPr lang="fa-IR" sz="1800" dirty="0" smtClean="0"/>
              <a:t> و </a:t>
            </a:r>
            <a:r>
              <a:rPr lang="en-US" sz="1800" dirty="0" smtClean="0"/>
              <a:t>B</a:t>
            </a:r>
            <a:r>
              <a:rPr lang="fa-IR" sz="1800" dirty="0" smtClean="0"/>
              <a:t> محض و </a:t>
            </a:r>
            <a:r>
              <a:rPr lang="en-US" sz="1800" dirty="0" smtClean="0"/>
              <a:t>C</a:t>
            </a:r>
            <a:r>
              <a:rPr lang="fa-IR" sz="1800" dirty="0" smtClean="0"/>
              <a:t> غير محض است </a:t>
            </a:r>
          </a:p>
          <a:p>
            <a:pPr lvl="2" algn="r" rtl="1">
              <a:buNone/>
            </a:pPr>
            <a:r>
              <a:rPr lang="fa-IR" sz="1800" dirty="0" smtClean="0"/>
              <a:t>سمبولهاي محض را به گونه اي انتساب بده که ليترال آن را </a:t>
            </a:r>
            <a:r>
              <a:rPr lang="en-US" sz="1800" dirty="0" smtClean="0"/>
              <a:t>true</a:t>
            </a:r>
            <a:r>
              <a:rPr lang="fa-IR" sz="1800" dirty="0" smtClean="0"/>
              <a:t> کند</a:t>
            </a:r>
          </a:p>
          <a:p>
            <a:pPr lvl="2" algn="r" rtl="1">
              <a:buNone/>
            </a:pPr>
            <a:r>
              <a:rPr lang="fa-IR" sz="1800" dirty="0" smtClean="0"/>
              <a:t>در تعيين سمبول محض از بندهايي که قبلا با مقدار </a:t>
            </a:r>
            <a:r>
              <a:rPr lang="en-US" sz="1800" dirty="0" smtClean="0"/>
              <a:t>true</a:t>
            </a:r>
            <a:r>
              <a:rPr lang="fa-IR" sz="1800" dirty="0" smtClean="0"/>
              <a:t> شناخته شده اند صرف نظر مي شود.</a:t>
            </a:r>
          </a:p>
          <a:p>
            <a:pPr lvl="2" algn="r" rtl="1">
              <a:buNone/>
            </a:pPr>
            <a:r>
              <a:rPr lang="fa-IR" sz="1800" dirty="0" smtClean="0"/>
              <a:t>در عبارت بالا با تعيين </a:t>
            </a:r>
            <a:r>
              <a:rPr lang="en-US" sz="1800" dirty="0" smtClean="0"/>
              <a:t>B=false</a:t>
            </a:r>
            <a:r>
              <a:rPr lang="fa-IR" sz="1800" dirty="0" smtClean="0"/>
              <a:t> بندهاي  </a:t>
            </a:r>
            <a:r>
              <a:rPr lang="en-US" sz="1800" dirty="0" smtClean="0"/>
              <a:t>(</a:t>
            </a:r>
            <a:r>
              <a:rPr lang="en-US" sz="1800" dirty="0" smtClean="0">
                <a:sym typeface="Symbol" pitchFamily="18" charset="2"/>
              </a:rPr>
              <a:t></a:t>
            </a:r>
            <a:r>
              <a:rPr lang="en-US" sz="1800" dirty="0" smtClean="0"/>
              <a:t>B </a:t>
            </a:r>
            <a:r>
              <a:rPr lang="en-US" sz="1800" dirty="0" smtClean="0">
                <a:sym typeface="Symbol" pitchFamily="18" charset="2"/>
              </a:rPr>
              <a:t></a:t>
            </a:r>
            <a:r>
              <a:rPr lang="en-US" sz="1800" dirty="0" smtClean="0"/>
              <a:t>  </a:t>
            </a:r>
            <a:r>
              <a:rPr lang="en-US" sz="1800" dirty="0" smtClean="0">
                <a:sym typeface="Symbol" pitchFamily="18" charset="2"/>
              </a:rPr>
              <a:t></a:t>
            </a:r>
            <a:r>
              <a:rPr lang="en-US" sz="1800" dirty="0" smtClean="0"/>
              <a:t>C)</a:t>
            </a:r>
            <a:r>
              <a:rPr lang="fa-IR" sz="1800" dirty="0" smtClean="0"/>
              <a:t> و </a:t>
            </a:r>
            <a:r>
              <a:rPr lang="en-US" sz="1800" dirty="0" smtClean="0"/>
              <a:t>(A </a:t>
            </a:r>
            <a:r>
              <a:rPr lang="en-US" sz="1800" dirty="0" smtClean="0">
                <a:sym typeface="Symbol" pitchFamily="18" charset="2"/>
              </a:rPr>
              <a:t>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itchFamily="18" charset="2"/>
              </a:rPr>
              <a:t></a:t>
            </a:r>
            <a:r>
              <a:rPr lang="en-US" sz="1800" dirty="0" smtClean="0"/>
              <a:t>B)</a:t>
            </a:r>
            <a:r>
              <a:rPr lang="fa-IR" sz="1800" dirty="0" smtClean="0"/>
              <a:t> مقدار </a:t>
            </a:r>
            <a:r>
              <a:rPr lang="en-US" sz="1800" dirty="0" smtClean="0"/>
              <a:t>true</a:t>
            </a:r>
            <a:r>
              <a:rPr lang="fa-IR" sz="1800" dirty="0" smtClean="0"/>
              <a:t> پيدا مي کند و در نتيجه </a:t>
            </a:r>
            <a:r>
              <a:rPr lang="en-US" sz="1800" dirty="0" smtClean="0"/>
              <a:t>C</a:t>
            </a:r>
            <a:r>
              <a:rPr lang="fa-IR" sz="1800" dirty="0" smtClean="0"/>
              <a:t> سمبول محض خواهد بود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</a:t>
            </a:r>
            <a:r>
              <a:rPr lang="en-US" sz="3200" dirty="0" smtClean="0">
                <a:solidFill>
                  <a:srgbClr val="FF0000"/>
                </a:solidFill>
              </a:rPr>
              <a:t>DPLL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62100"/>
            <a:ext cx="8343900" cy="4826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dirty="0" smtClean="0"/>
              <a:t>تعيين كن كه آيا يك جمله ورودي در زبان منطق گزاره اي (در شكل نرمال </a:t>
            </a:r>
            <a:r>
              <a:rPr lang="en-US" sz="2000" dirty="0" smtClean="0"/>
              <a:t>CNF</a:t>
            </a:r>
            <a:r>
              <a:rPr lang="fa-IR" sz="2000" dirty="0" smtClean="0"/>
              <a:t> </a:t>
            </a:r>
            <a:r>
              <a:rPr lang="fa-IR" sz="2400" dirty="0" smtClean="0"/>
              <a:t>) صدق پذير است يا خير.</a:t>
            </a:r>
          </a:p>
          <a:p>
            <a:pPr algn="r" rtl="1">
              <a:buNone/>
            </a:pPr>
            <a:r>
              <a:rPr lang="fa-IR" sz="2400" dirty="0" smtClean="0"/>
              <a:t>بهبودها نسبت به روش شمارش جدول درستي</a:t>
            </a:r>
            <a:r>
              <a:rPr lang="en-US" sz="2400" dirty="0" smtClean="0"/>
              <a:t> </a:t>
            </a:r>
            <a:r>
              <a:rPr lang="fa-IR" sz="2400" dirty="0" smtClean="0"/>
              <a:t>:</a:t>
            </a:r>
          </a:p>
          <a:p>
            <a:pPr lvl="1" algn="r" rtl="1">
              <a:buNone/>
            </a:pPr>
            <a:r>
              <a:rPr lang="fa-IR" dirty="0" smtClean="0"/>
              <a:t>هيوريستيك بند واحد</a:t>
            </a:r>
          </a:p>
          <a:p>
            <a:pPr lvl="2" algn="r" rtl="1">
              <a:buNone/>
            </a:pPr>
            <a:r>
              <a:rPr lang="fa-IR" sz="2000" dirty="0" smtClean="0"/>
              <a:t>بند واحد: تنها شامل يك ليترال مي باشد. يا بندي كه تمام ليترال هاي آن غير از يك ليترال، نادرست مي باشند.</a:t>
            </a:r>
          </a:p>
          <a:p>
            <a:pPr lvl="2" algn="r" rtl="1">
              <a:buNone/>
            </a:pPr>
            <a:r>
              <a:rPr lang="fa-IR" sz="2000" dirty="0" smtClean="0"/>
              <a:t>تنها ليترال موجود در يك بند واحد بايد درست باشد.  </a:t>
            </a:r>
          </a:p>
          <a:p>
            <a:pPr lvl="2" algn="r" rtl="1">
              <a:buNone/>
            </a:pPr>
            <a:r>
              <a:rPr lang="fa-IR" sz="2000" dirty="0" smtClean="0"/>
              <a:t>انتساب به يک بند واحد مي تواند بند واحد ديگري توليد کند :. </a:t>
            </a:r>
            <a:r>
              <a:rPr lang="en-US" sz="1400" b="1" dirty="0" smtClean="0">
                <a:solidFill>
                  <a:srgbClr val="FF0000"/>
                </a:solidFill>
              </a:rPr>
              <a:t>Unit propagation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2" algn="r" rtl="1">
              <a:buNone/>
            </a:pPr>
            <a:r>
              <a:rPr lang="fa-IR" sz="2000" dirty="0" smtClean="0"/>
              <a:t>هنگامي که به </a:t>
            </a:r>
            <a:r>
              <a:rPr lang="en-US" sz="1800" dirty="0" smtClean="0"/>
              <a:t>C</a:t>
            </a:r>
            <a:r>
              <a:rPr lang="fa-IR" sz="2000" dirty="0" smtClean="0"/>
              <a:t> مقدار </a:t>
            </a:r>
            <a:r>
              <a:rPr lang="en-US" sz="1800" dirty="0" smtClean="0"/>
              <a:t>false </a:t>
            </a:r>
            <a:r>
              <a:rPr lang="fa-IR" sz="1800" dirty="0" smtClean="0"/>
              <a:t> </a:t>
            </a:r>
            <a:r>
              <a:rPr lang="fa-IR" sz="2000" dirty="0" smtClean="0"/>
              <a:t>داده شود بند </a:t>
            </a:r>
            <a:r>
              <a:rPr lang="en-US" sz="1800" dirty="0" smtClean="0"/>
              <a:t>(C </a:t>
            </a:r>
            <a:r>
              <a:rPr lang="en-US" sz="1800" dirty="0" smtClean="0">
                <a:sym typeface="Symbol" pitchFamily="18" charset="2"/>
              </a:rPr>
              <a:t></a:t>
            </a:r>
            <a:r>
              <a:rPr lang="en-US" sz="1800" dirty="0" smtClean="0"/>
              <a:t> A)</a:t>
            </a:r>
            <a:r>
              <a:rPr lang="fa-IR" sz="1800" dirty="0" smtClean="0"/>
              <a:t> </a:t>
            </a:r>
            <a:r>
              <a:rPr lang="fa-IR" sz="2000" dirty="0" smtClean="0"/>
              <a:t>يک بند واحد مي شود. </a:t>
            </a:r>
          </a:p>
          <a:p>
            <a:pPr lvl="2" algn="r" rtl="1">
              <a:buNone/>
            </a:pPr>
            <a:r>
              <a:rPr lang="fa-IR" sz="2000" dirty="0" smtClean="0"/>
              <a:t>اگر عبارت </a:t>
            </a:r>
            <a:r>
              <a:rPr lang="en-US" sz="1800" dirty="0" smtClean="0"/>
              <a:t>CNF</a:t>
            </a:r>
            <a:r>
              <a:rPr lang="fa-IR" sz="1800" dirty="0" smtClean="0"/>
              <a:t> </a:t>
            </a:r>
            <a:r>
              <a:rPr lang="fa-IR" sz="2000" dirty="0" smtClean="0"/>
              <a:t>فقط شامل بندهاي هورن باشد </a:t>
            </a:r>
            <a:r>
              <a:rPr lang="en-US" sz="1800" dirty="0" smtClean="0"/>
              <a:t>DPLL</a:t>
            </a:r>
            <a:r>
              <a:rPr lang="fa-IR" sz="1800" dirty="0" smtClean="0"/>
              <a:t> </a:t>
            </a:r>
            <a:r>
              <a:rPr lang="fa-IR" sz="2000" dirty="0" smtClean="0"/>
              <a:t>با زنجيره پيش رو برابر است.</a:t>
            </a:r>
            <a:endParaRPr lang="fa-I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</a:t>
            </a:r>
            <a:r>
              <a:rPr lang="en-US" sz="3200" dirty="0" smtClean="0">
                <a:solidFill>
                  <a:srgbClr val="FF0000"/>
                </a:solidFill>
              </a:rPr>
              <a:t>DPLL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رفتار </a:t>
            </a:r>
            <a:r>
              <a:rPr lang="en-US" sz="2800" dirty="0" smtClean="0"/>
              <a:t>DPLL</a:t>
            </a:r>
            <a:r>
              <a:rPr lang="fa-IR" sz="2800" dirty="0" smtClean="0"/>
              <a:t> </a:t>
            </a:r>
            <a:r>
              <a:rPr lang="fa-IR" dirty="0" smtClean="0"/>
              <a:t>در اين پايگاه دانش متناظر با رفتار </a:t>
            </a:r>
            <a:r>
              <a:rPr lang="en-US" sz="2800" dirty="0" smtClean="0"/>
              <a:t>FC</a:t>
            </a:r>
            <a:r>
              <a:rPr lang="fa-IR" sz="2800" dirty="0" smtClean="0"/>
              <a:t> </a:t>
            </a:r>
            <a:r>
              <a:rPr lang="fa-IR" dirty="0" smtClean="0"/>
              <a:t>است.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63" t="32292" r="4688" b="30208"/>
          <a:stretch>
            <a:fillRect/>
          </a:stretch>
        </p:blipFill>
        <p:spPr bwMode="auto">
          <a:xfrm>
            <a:off x="1879600" y="2438400"/>
            <a:ext cx="50292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</a:t>
            </a:r>
            <a:r>
              <a:rPr lang="en-US" sz="3200" dirty="0" smtClean="0">
                <a:solidFill>
                  <a:srgbClr val="FF0000"/>
                </a:solidFill>
              </a:rPr>
              <a:t>DPLL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27344" t="22917" r="3125" b="17708"/>
          <a:stretch>
            <a:fillRect/>
          </a:stretch>
        </p:blipFill>
        <p:spPr bwMode="auto">
          <a:xfrm>
            <a:off x="762000" y="1600200"/>
            <a:ext cx="7620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WalkSAT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dirty="0" smtClean="0"/>
              <a:t>الگوريتم جستجوي محلي و ناكامل</a:t>
            </a:r>
          </a:p>
          <a:p>
            <a:pPr algn="r" rtl="1">
              <a:buNone/>
            </a:pPr>
            <a:r>
              <a:rPr lang="fa-IR" dirty="0" smtClean="0"/>
              <a:t>در هر تکرار يک بند ارضا نشده را انتخاب مي کند و يک سمبول آن را برمي گزيند تا برعکس کند.</a:t>
            </a:r>
          </a:p>
          <a:p>
            <a:pPr algn="r" rtl="1">
              <a:buNone/>
            </a:pPr>
            <a:r>
              <a:rPr lang="fa-IR" dirty="0" smtClean="0"/>
              <a:t>براي انتخاب سمبول براي برعکس کردن به صورت تصادفي از يکي از دو راه </a:t>
            </a:r>
          </a:p>
          <a:p>
            <a:pPr lvl="1" algn="r" rtl="1">
              <a:buNone/>
            </a:pPr>
            <a:r>
              <a:rPr lang="fa-IR" dirty="0" smtClean="0"/>
              <a:t>يک گام حداقل تناقض که تعداد بندهاي ارضا نشده در حالت جديد را حداقل ميکند </a:t>
            </a:r>
          </a:p>
          <a:p>
            <a:pPr lvl="1" algn="r" rtl="1">
              <a:buNone/>
            </a:pPr>
            <a:r>
              <a:rPr lang="fa-IR" dirty="0" smtClean="0"/>
              <a:t>يک گام راه رفتن تصادفي که سمبول را به صورت تصادفي انتخاب ميکند</a:t>
            </a:r>
          </a:p>
          <a:p>
            <a:pPr algn="r" rtl="1">
              <a:buNone/>
            </a:pPr>
            <a:r>
              <a:rPr lang="fa-IR" dirty="0" smtClean="0"/>
              <a:t>تابع ارزيابي: هيوريستيك حداقل تناقض(</a:t>
            </a:r>
            <a:r>
              <a:rPr lang="en-US" sz="2800" dirty="0" smtClean="0"/>
              <a:t>min-conflict</a:t>
            </a:r>
            <a:r>
              <a:rPr lang="fa-IR" dirty="0" smtClean="0"/>
              <a:t>) براي كمينه كردن تعداد بندهاي ارضاء نشده</a:t>
            </a:r>
          </a:p>
          <a:p>
            <a:pPr algn="r" rtl="1">
              <a:buNone/>
            </a:pPr>
            <a:r>
              <a:rPr lang="fa-IR" dirty="0" smtClean="0"/>
              <a:t>تعادل ميان ميزان حريصانه بودن و تصادفي بودن</a:t>
            </a:r>
          </a:p>
          <a:p>
            <a:pPr algn="r" rtl="1">
              <a:buNone/>
            </a:pPr>
            <a:r>
              <a:rPr lang="fa-IR" dirty="0" smtClean="0"/>
              <a:t>اگر الگوريتم مدلي را بازگرداند جمله ورودي ارضا پذير است </a:t>
            </a:r>
          </a:p>
          <a:p>
            <a:pPr algn="r" rtl="1">
              <a:buNone/>
            </a:pPr>
            <a:r>
              <a:rPr lang="fa-IR" dirty="0" smtClean="0"/>
              <a:t>اگر الگوريتم </a:t>
            </a:r>
            <a:r>
              <a:rPr lang="en-US" sz="2600" dirty="0" smtClean="0"/>
              <a:t>failure</a:t>
            </a:r>
            <a:r>
              <a:rPr lang="fa-IR" sz="2600" dirty="0" smtClean="0"/>
              <a:t> </a:t>
            </a:r>
            <a:r>
              <a:rPr lang="fa-IR" dirty="0" smtClean="0"/>
              <a:t>را بازگرداند نمي توانيم تعيين کنيم که ايا جمله ارضاناپذير است يا لازم است وقت بيشتري به الگوريتم بدهيم.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8061C-347E-4945-8545-675C49CBD87D}" type="slidenum">
              <a:rPr lang="fa-IR"/>
              <a:pPr>
                <a:defRPr/>
              </a:pPr>
              <a:t>7</a:t>
            </a:fld>
            <a:endParaRPr lang="en-US"/>
          </a:p>
        </p:txBody>
      </p:sp>
      <p:sp>
        <p:nvSpPr>
          <p:cNvPr id="228355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 dirty="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 dirty="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28356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2636838"/>
            <a:ext cx="4105275" cy="3849687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8357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 dirty="0" smtClean="0">
                <a:solidFill>
                  <a:schemeClr val="accent2"/>
                </a:solidFill>
                <a:cs typeface="Homa" pitchFamily="2" charset="-78"/>
              </a:rPr>
              <a:t>جهان ومپوز(</a:t>
            </a:r>
            <a:r>
              <a:rPr lang="en-US" sz="3200" b="1" dirty="0" smtClean="0">
                <a:solidFill>
                  <a:schemeClr val="accent2"/>
                </a:solidFill>
                <a:cs typeface="Homa" pitchFamily="2" charset="-78"/>
              </a:rPr>
              <a:t>WUMPUS</a:t>
            </a:r>
            <a:r>
              <a:rPr lang="fa-IR" sz="3200" dirty="0" smtClean="0">
                <a:solidFill>
                  <a:schemeClr val="accent2"/>
                </a:solidFill>
                <a:cs typeface="Homa" pitchFamily="2" charset="-78"/>
              </a:rPr>
              <a:t> )</a:t>
            </a:r>
            <a:endParaRPr lang="fa-IR" sz="2400" b="1" dirty="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28358" name="Text Box 5"/>
          <p:cNvSpPr txBox="1">
            <a:spLocks noChangeArrowheads="1"/>
          </p:cNvSpPr>
          <p:nvPr/>
        </p:nvSpPr>
        <p:spPr bwMode="auto">
          <a:xfrm>
            <a:off x="4500563" y="249237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28359" name="Text Box 6"/>
          <p:cNvSpPr txBox="1">
            <a:spLocks noChangeArrowheads="1"/>
          </p:cNvSpPr>
          <p:nvPr/>
        </p:nvSpPr>
        <p:spPr bwMode="auto">
          <a:xfrm>
            <a:off x="4356100" y="2205038"/>
            <a:ext cx="4392613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معيار کارايي: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1000+ انتخاب طلا، 1000- افتادن در گودال يا خورده شدن، 1- هر مرحله، 10- برای استفاده از تير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محيط:</a:t>
            </a:r>
            <a:endParaRPr lang="fa-IR" sz="2000" dirty="0">
              <a:solidFill>
                <a:srgbClr val="CC3300"/>
              </a:solidFill>
              <a:cs typeface="Homa" pitchFamily="2" charset="-78"/>
            </a:endParaRP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بوی تعفن در مربعهای همجوار </a:t>
            </a:r>
            <a:r>
              <a:rPr lang="en-US" sz="1600" dirty="0">
                <a:solidFill>
                  <a:srgbClr val="CC3300"/>
                </a:solidFill>
                <a:cs typeface="Homa" pitchFamily="2" charset="-78"/>
              </a:rPr>
              <a:t>WUMPUS</a:t>
            </a:r>
            <a:endParaRPr lang="fa-IR" sz="1600" dirty="0">
              <a:solidFill>
                <a:srgbClr val="CC3300"/>
              </a:solidFill>
              <a:cs typeface="Homa" pitchFamily="2" charset="-78"/>
            </a:endParaRP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نسيم در مربعهای همجوار گودال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درخشش در مربع حاوی طلا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کشته شدن </a:t>
            </a:r>
            <a:r>
              <a:rPr lang="en-US" sz="1600" dirty="0">
                <a:solidFill>
                  <a:srgbClr val="CC3300"/>
                </a:solidFill>
                <a:cs typeface="Homa" pitchFamily="2" charset="-78"/>
              </a:rPr>
              <a:t>WUMPUS</a:t>
            </a: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 با شليک در صورت مقابله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تير فقط مستقيم عمل ميکند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برداشتن و انداختن طلا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حسگرها:</a:t>
            </a: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بو تعفن، نسيم، تابش، ضربه، جيغ زدن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محرکها:</a:t>
            </a:r>
            <a:endParaRPr lang="fa-IR" dirty="0">
              <a:solidFill>
                <a:srgbClr val="CC3300"/>
              </a:solidFill>
              <a:cs typeface="Homa" pitchFamily="2" charset="-78"/>
            </a:endParaRPr>
          </a:p>
          <a:p>
            <a:pPr lvl="1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1600" dirty="0">
                <a:solidFill>
                  <a:srgbClr val="CC3300"/>
                </a:solidFill>
                <a:cs typeface="Homa" pitchFamily="2" charset="-78"/>
              </a:rPr>
              <a:t>گردش به چپ، گردش به راست، جلو رفتن، برداشتن، انداختن، شليک کردن</a:t>
            </a:r>
            <a:endParaRPr lang="en-US" sz="1600" dirty="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×"/>
            </a:pPr>
            <a:endParaRPr lang="en-US" sz="2000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الگوريتم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WalkSAT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27344" t="22917" r="3125" b="31250"/>
          <a:stretch>
            <a:fillRect/>
          </a:stretch>
        </p:blipFill>
        <p:spPr bwMode="auto">
          <a:xfrm>
            <a:off x="787400" y="2095500"/>
            <a:ext cx="75438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 smtClean="0">
                <a:solidFill>
                  <a:srgbClr val="FF0000"/>
                </a:solidFill>
              </a:rPr>
              <a:t>مسائل سخت ارضا پذيري</a:t>
            </a:r>
            <a:endParaRPr lang="fa-IR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/>
              <a:t>جملات </a:t>
            </a:r>
            <a:r>
              <a:rPr lang="en-US" sz="2800" dirty="0" smtClean="0"/>
              <a:t>3-CNF</a:t>
            </a:r>
            <a:r>
              <a:rPr lang="fa-IR" dirty="0" smtClean="0"/>
              <a:t> تصادفي را در نظر بگيريد، مثلا:</a:t>
            </a:r>
            <a:endParaRPr lang="en-US" dirty="0" smtClean="0"/>
          </a:p>
          <a:p>
            <a:pPr lvl="1" algn="r" rtl="1">
              <a:buNone/>
            </a:pPr>
            <a:endParaRPr lang="en-US" sz="2000" dirty="0" smtClean="0"/>
          </a:p>
          <a:p>
            <a:pPr lvl="1" algn="r" rtl="1">
              <a:buNone/>
            </a:pPr>
            <a:r>
              <a:rPr lang="en-US" sz="2200" dirty="0" smtClean="0"/>
              <a:t>(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D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B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C) </a:t>
            </a:r>
            <a:r>
              <a:rPr lang="en-US" sz="2200" dirty="0" smtClean="0">
                <a:sym typeface="Symbol" pitchFamily="18" charset="2"/>
              </a:rPr>
              <a:t></a:t>
            </a:r>
            <a:r>
              <a:rPr lang="en-US" sz="2200" dirty="0" smtClean="0"/>
              <a:t> (B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A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C) </a:t>
            </a:r>
            <a:r>
              <a:rPr lang="en-US" sz="2200" dirty="0" smtClean="0">
                <a:sym typeface="Symbol" pitchFamily="18" charset="2"/>
              </a:rPr>
              <a:t></a:t>
            </a:r>
            <a:r>
              <a:rPr lang="en-US" sz="2200" dirty="0" smtClean="0"/>
              <a:t> (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C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 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B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E) </a:t>
            </a:r>
            <a:r>
              <a:rPr lang="en-US" sz="2200" dirty="0" smtClean="0">
                <a:sym typeface="Symbol" pitchFamily="18" charset="2"/>
              </a:rPr>
              <a:t></a:t>
            </a:r>
            <a:r>
              <a:rPr lang="en-US" sz="2200" dirty="0" smtClean="0"/>
              <a:t> (E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D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B) </a:t>
            </a:r>
            <a:r>
              <a:rPr lang="en-US" sz="2200" dirty="0" smtClean="0">
                <a:sym typeface="Symbol" pitchFamily="18" charset="2"/>
              </a:rPr>
              <a:t></a:t>
            </a:r>
            <a:r>
              <a:rPr lang="en-US" sz="2200" dirty="0" smtClean="0"/>
              <a:t> (B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E </a:t>
            </a:r>
            <a:r>
              <a:rPr lang="en-US" sz="2200" dirty="0" smtClean="0">
                <a:sym typeface="Symbol" pitchFamily="18" charset="2"/>
              </a:rPr>
              <a:t>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pitchFamily="18" charset="2"/>
              </a:rPr>
              <a:t></a:t>
            </a:r>
            <a:r>
              <a:rPr lang="en-US" sz="2200" dirty="0" smtClean="0"/>
              <a:t>C)
</a:t>
            </a:r>
            <a:endParaRPr lang="fa-IR" sz="2200" dirty="0" smtClean="0"/>
          </a:p>
          <a:p>
            <a:pPr algn="r" rtl="1">
              <a:buNone/>
            </a:pPr>
            <a:r>
              <a:rPr lang="fa-IR" dirty="0" smtClean="0"/>
              <a:t>32 انتساب ممکن و 16 مدل – به طور متوسط دو حدس كافي مي باشد (براي يافتن مدل)</a:t>
            </a:r>
          </a:p>
          <a:p>
            <a:pPr algn="r" rtl="1">
              <a:buNone/>
            </a:pPr>
            <a:r>
              <a:rPr lang="fa-IR" dirty="0" smtClean="0"/>
              <a:t>تعداد بندها= </a:t>
            </a:r>
            <a:r>
              <a:rPr lang="en-US" sz="2800" dirty="0" smtClean="0"/>
              <a:t>m</a:t>
            </a:r>
            <a:endParaRPr lang="en-US" dirty="0" smtClean="0"/>
          </a:p>
          <a:p>
            <a:pPr algn="r" rtl="1">
              <a:buNone/>
            </a:pPr>
            <a:r>
              <a:rPr lang="fa-IR" dirty="0" smtClean="0"/>
              <a:t>تعداد سمبول ها=</a:t>
            </a:r>
            <a:r>
              <a:rPr lang="en-US" sz="2800" dirty="0" smtClean="0"/>
              <a:t>n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به نظر مي رسد مسائل سخت نزديك </a:t>
            </a:r>
            <a:r>
              <a:rPr lang="en-US" sz="2800" i="1" dirty="0" smtClean="0"/>
              <a:t>m/n</a:t>
            </a:r>
            <a:r>
              <a:rPr lang="en-US" sz="2800" dirty="0" smtClean="0"/>
              <a:t> = 4.3 </a:t>
            </a:r>
            <a:r>
              <a:rPr lang="fa-IR" dirty="0" smtClean="0"/>
              <a:t>باشند (نقطه بحراني)</a:t>
            </a:r>
            <a:endParaRPr lang="en-US" dirty="0" smtClean="0"/>
          </a:p>
          <a:p>
            <a:pPr algn="r" rtl="1">
              <a:buNone/>
            </a:pP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مسائل سخت ارضا پذيري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6" name="Picture 4" descr="random-3sat-satisfiabilit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600200"/>
            <a:ext cx="6629400" cy="47355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359527" y="3547190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n=50</a:t>
            </a:r>
            <a:endParaRPr lang="fa-I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مسائل سخت ارضا پذيري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fa-IR" dirty="0" smtClean="0"/>
              <a:t>ميانه زمان اجرا براي 100 جمله </a:t>
            </a:r>
            <a:r>
              <a:rPr lang="en-US" sz="2400" dirty="0" smtClean="0"/>
              <a:t>3-CNF</a:t>
            </a:r>
            <a:r>
              <a:rPr lang="fa-IR" sz="2400" dirty="0" smtClean="0"/>
              <a:t> </a:t>
            </a:r>
            <a:r>
              <a:rPr lang="fa-IR" dirty="0" smtClean="0"/>
              <a:t>ارضاء پذير، </a:t>
            </a:r>
            <a:r>
              <a:rPr lang="en-US" sz="2400" dirty="0" smtClean="0"/>
              <a:t>n=50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6" name="Picture 5" descr="random-3sat-performan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5486400" cy="391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مسائل سخت ارضا پذيري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سه نكته واضح در شكل قبل:</a:t>
            </a:r>
          </a:p>
          <a:p>
            <a:pPr lvl="1" algn="r" rtl="1">
              <a:buNone/>
            </a:pPr>
            <a:r>
              <a:rPr lang="fa-IR" dirty="0" smtClean="0"/>
              <a:t>مسائل نزديك نقطه بحراني سخت تر از ديگر مسائل تصادفي هستند.</a:t>
            </a:r>
          </a:p>
          <a:p>
            <a:pPr lvl="1" algn="r" rtl="1">
              <a:buNone/>
            </a:pPr>
            <a:r>
              <a:rPr lang="fa-IR" dirty="0" smtClean="0"/>
              <a:t>حتي در مسائل سخت، الگوريتم </a:t>
            </a:r>
            <a:r>
              <a:rPr lang="en-US" sz="2400" dirty="0" smtClean="0"/>
              <a:t>DPLL</a:t>
            </a:r>
            <a:r>
              <a:rPr lang="fa-IR" sz="2400" dirty="0" smtClean="0"/>
              <a:t> </a:t>
            </a:r>
            <a:r>
              <a:rPr lang="fa-IR" dirty="0" smtClean="0"/>
              <a:t>نسبتا كارآمد است – چند هزار مرحله به طور ميانگين در مقايسه با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50</a:t>
            </a:r>
            <a:r>
              <a:rPr lang="fa-IR" sz="2400" dirty="0" smtClean="0"/>
              <a:t>≈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15</a:t>
            </a:r>
            <a:r>
              <a:rPr lang="fa-IR" dirty="0" smtClean="0"/>
              <a:t>جدول درستي.</a:t>
            </a:r>
          </a:p>
          <a:p>
            <a:pPr lvl="1" algn="r" rtl="1">
              <a:buNone/>
            </a:pPr>
            <a:r>
              <a:rPr lang="fa-IR" dirty="0" smtClean="0"/>
              <a:t>در اين محدوده، الگوريتم </a:t>
            </a:r>
            <a:r>
              <a:rPr lang="en-US" sz="2400" dirty="0" err="1" smtClean="0"/>
              <a:t>WalkSAT</a:t>
            </a:r>
            <a:r>
              <a:rPr lang="fa-IR" sz="2400" dirty="0" smtClean="0"/>
              <a:t> </a:t>
            </a:r>
            <a:r>
              <a:rPr lang="fa-IR" dirty="0" smtClean="0"/>
              <a:t>بسيار سريعتر از</a:t>
            </a:r>
            <a:r>
              <a:rPr lang="en-US" sz="2400" dirty="0" smtClean="0"/>
              <a:t>DPLL</a:t>
            </a:r>
            <a:r>
              <a:rPr lang="fa-IR" sz="2400" dirty="0" smtClean="0"/>
              <a:t> </a:t>
            </a:r>
            <a:r>
              <a:rPr lang="fa-IR" dirty="0" smtClean="0"/>
              <a:t>مي باشد.</a:t>
            </a:r>
          </a:p>
          <a:p>
            <a:pPr algn="r" rtl="1">
              <a:buNone/>
            </a:pPr>
            <a:r>
              <a:rPr lang="fa-IR" dirty="0" smtClean="0"/>
              <a:t>اين نتايج فقط به مسائلي که به صورت تصادفي ايجاد شده اند مربوط مي باشد با اين حال در عمل </a:t>
            </a:r>
            <a:r>
              <a:rPr lang="en-US" sz="2800" dirty="0" err="1" smtClean="0"/>
              <a:t>WalkSAT</a:t>
            </a:r>
            <a:r>
              <a:rPr lang="fa-IR" sz="2800" dirty="0" smtClean="0"/>
              <a:t> </a:t>
            </a:r>
            <a:r>
              <a:rPr lang="fa-IR" dirty="0" smtClean="0"/>
              <a:t>و الگوريتم هاي وابسته در حل مسائل واقعي بسيار مفيد هستند.</a:t>
            </a:r>
          </a:p>
          <a:p>
            <a:pPr algn="r" rtl="1">
              <a:buNone/>
            </a:pPr>
            <a:endParaRPr lang="fa-IR" baseline="30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محدوديت هاي منطق گزاره اي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به طور كلي منطق گزاره اي از قدرت بيان كافي برخوردار نيست:</a:t>
            </a:r>
          </a:p>
          <a:p>
            <a:pPr lvl="1" algn="r" rtl="1">
              <a:buNone/>
            </a:pPr>
            <a:r>
              <a:rPr lang="fa-IR" dirty="0" smtClean="0"/>
              <a:t>– براي هر مربع شامل جملالات “فيزيكي” آن مربع</a:t>
            </a:r>
          </a:p>
          <a:p>
            <a:pPr lvl="1" algn="r" rtl="1">
              <a:buNone/>
            </a:pPr>
            <a:r>
              <a:rPr lang="fa-IR" dirty="0" smtClean="0"/>
              <a:t>– براي هر زمان </a:t>
            </a:r>
            <a:r>
              <a:rPr lang="en-US" sz="2400" dirty="0" smtClean="0"/>
              <a:t>t</a:t>
            </a:r>
            <a:r>
              <a:rPr lang="fa-IR" dirty="0" smtClean="0"/>
              <a:t> و هر مکان </a:t>
            </a:r>
            <a:r>
              <a:rPr lang="en-US" sz="2400" dirty="0" smtClean="0"/>
              <a:t>[</a:t>
            </a:r>
            <a:r>
              <a:rPr lang="en-US" sz="2400" i="1" dirty="0" err="1" smtClean="0"/>
              <a:t>x,y</a:t>
            </a:r>
            <a:r>
              <a:rPr lang="en-US" sz="2400" dirty="0" smtClean="0"/>
              <a:t>]</a:t>
            </a:r>
            <a:endParaRPr lang="fa-IR" dirty="0" smtClean="0"/>
          </a:p>
          <a:p>
            <a:pPr lvl="0" algn="r" rtl="1" eaLnBrk="1" hangingPunct="1">
              <a:buClr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FacingRight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x+1,y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r" rtl="1">
              <a:buNone/>
            </a:pPr>
            <a:endParaRPr lang="en-US" dirty="0" smtClean="0"/>
          </a:p>
          <a:p>
            <a:pPr lvl="1" algn="r" rtl="1">
              <a:buNone/>
            </a:pPr>
            <a:r>
              <a:rPr lang="fa-IR" dirty="0" smtClean="0"/>
              <a:t>– رشد سريع تعداد بندها (</a:t>
            </a:r>
            <a:r>
              <a:rPr lang="en-US" sz="2400" dirty="0" smtClean="0"/>
              <a:t>clause</a:t>
            </a:r>
            <a:r>
              <a:rPr lang="fa-IR" dirty="0" smtClean="0"/>
              <a:t>) ها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01902-0134-46BB-88C9-5B6B9136F8B5}" type="slidenum">
              <a:rPr lang="ar-SA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عامل مختلط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5298" name="Picture 2" descr="C:\Documents and Settings\PARS\Desktop\Scrap.sh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85315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 descr="99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-38100"/>
            <a:ext cx="9158288" cy="68961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E496B-E179-4E88-9F70-2B4ADEB43B2E}" type="slidenum">
              <a:rPr lang="fa-IR"/>
              <a:pPr>
                <a:defRPr/>
              </a:pPr>
              <a:t>8</a:t>
            </a:fld>
            <a:endParaRPr lang="en-US"/>
          </a:p>
        </p:txBody>
      </p:sp>
      <p:sp>
        <p:nvSpPr>
          <p:cNvPr id="229379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29380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توصيف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29381" name="Text Box 4"/>
          <p:cNvSpPr txBox="1">
            <a:spLocks noChangeArrowheads="1"/>
          </p:cNvSpPr>
          <p:nvPr/>
        </p:nvSpPr>
        <p:spPr bwMode="auto">
          <a:xfrm>
            <a:off x="684213" y="2562225"/>
            <a:ext cx="7704137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3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قابل مشاهده کامل: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خير, فقط ادراک محلي</a:t>
            </a:r>
          </a:p>
          <a:p>
            <a:pPr algn="r" rtl="1">
              <a:spcBef>
                <a:spcPct val="3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قطعی: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بله، نتيجه دقيقا مشخص است</a:t>
            </a:r>
          </a:p>
          <a:p>
            <a:pPr algn="r" rtl="1">
              <a:spcBef>
                <a:spcPct val="3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رويدادی: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خير، ترتيبي از فعاليتهاست</a:t>
            </a:r>
          </a:p>
          <a:p>
            <a:pPr algn="r" rtl="1">
              <a:spcBef>
                <a:spcPct val="3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ايستا: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بله,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WUMPUS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و گودالها حرکت ندارند</a:t>
            </a:r>
          </a:p>
          <a:p>
            <a:pPr algn="r" rtl="1">
              <a:spcBef>
                <a:spcPct val="3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گسسته: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بله</a:t>
            </a:r>
          </a:p>
          <a:p>
            <a:pPr algn="r" rtl="1">
              <a:spcBef>
                <a:spcPct val="3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تک عامله: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بله،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WUMPUS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در اصل يک خصوصيت طبيعي است</a:t>
            </a: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434AE-31E2-46F9-A014-0913C9B74163}" type="slidenum">
              <a:rPr lang="fa-IR"/>
              <a:pPr>
                <a:defRPr/>
              </a:pPr>
              <a:t>9</a:t>
            </a:fld>
            <a:endParaRPr lang="en-US"/>
          </a:p>
        </p:txBody>
      </p:sp>
      <p:sp>
        <p:nvSpPr>
          <p:cNvPr id="230403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عاملهای منطقی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30404" name="Picture 3" descr="wumpus-seq0c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86125" y="3079750"/>
            <a:ext cx="2571750" cy="2581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05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کاوش در جهان </a:t>
            </a:r>
            <a:r>
              <a:rPr lang="en-US" sz="2400" b="1">
                <a:solidFill>
                  <a:schemeClr val="accent2"/>
                </a:solidFill>
                <a:cs typeface="Homa" pitchFamily="2" charset="-78"/>
              </a:rPr>
              <a:t>WUMPUS</a:t>
            </a:r>
            <a:endParaRPr lang="fa-IR" sz="2400" b="1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30406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12969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عامل = </a:t>
            </a:r>
            <a:r>
              <a:rPr lang="en-US" sz="1200" b="1">
                <a:cs typeface="Lotus" pitchFamily="2" charset="-78"/>
              </a:rPr>
              <a:t>A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نسيم = </a:t>
            </a:r>
            <a:r>
              <a:rPr lang="en-US" sz="1200" b="1">
                <a:cs typeface="Lotus" pitchFamily="2" charset="-78"/>
              </a:rPr>
              <a:t>B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درخشش،طلا = </a:t>
            </a:r>
            <a:r>
              <a:rPr lang="en-US" sz="1200" b="1">
                <a:cs typeface="Lotus" pitchFamily="2" charset="-78"/>
              </a:rPr>
              <a:t>G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مربع امن = </a:t>
            </a:r>
            <a:r>
              <a:rPr lang="en-US" sz="1200" b="1">
                <a:cs typeface="Lotus" pitchFamily="2" charset="-78"/>
              </a:rPr>
              <a:t>OK</a:t>
            </a:r>
            <a:endParaRPr lang="fa-IR" sz="1200" b="1">
              <a:cs typeface="Lotus" pitchFamily="2" charset="-78"/>
            </a:endParaRP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گودال = </a:t>
            </a:r>
            <a:r>
              <a:rPr lang="en-US" sz="1200" b="1">
                <a:cs typeface="Lotus" pitchFamily="2" charset="-78"/>
              </a:rPr>
              <a:t>P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تعفن = </a:t>
            </a:r>
            <a:r>
              <a:rPr lang="en-US" sz="1200" b="1">
                <a:cs typeface="Lotus" pitchFamily="2" charset="-78"/>
              </a:rPr>
              <a:t>S</a:t>
            </a:r>
          </a:p>
          <a:p>
            <a:pPr rtl="1">
              <a:spcBef>
                <a:spcPct val="10000"/>
              </a:spcBef>
            </a:pPr>
            <a:r>
              <a:rPr lang="fa-IR" sz="1200" b="1">
                <a:cs typeface="Lotus" pitchFamily="2" charset="-78"/>
              </a:rPr>
              <a:t>ملاقات شده = </a:t>
            </a:r>
            <a:r>
              <a:rPr lang="en-US" sz="1200" b="1">
                <a:cs typeface="Lotus" pitchFamily="2" charset="-78"/>
              </a:rPr>
              <a:t>V</a:t>
            </a:r>
          </a:p>
          <a:p>
            <a:pPr rtl="1">
              <a:spcBef>
                <a:spcPct val="10000"/>
              </a:spcBef>
            </a:pPr>
            <a:r>
              <a:rPr lang="en-US" sz="1200" b="1">
                <a:cs typeface="Lotus" pitchFamily="2" charset="-78"/>
              </a:rPr>
              <a:t>Wumpus</a:t>
            </a:r>
            <a:r>
              <a:rPr lang="fa-IR" sz="1200" b="1">
                <a:cs typeface="Lotus" pitchFamily="2" charset="-78"/>
              </a:rPr>
              <a:t> = </a:t>
            </a:r>
            <a:r>
              <a:rPr lang="en-US" sz="1200" b="1">
                <a:cs typeface="Lotus" pitchFamily="2" charset="-78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3001</Words>
  <Application>Microsoft Office PowerPoint</Application>
  <PresentationFormat>On-screen Show (4:3)</PresentationFormat>
  <Paragraphs>546</Paragraphs>
  <Slides>77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Flow</vt:lpstr>
      <vt:lpstr>Equation</vt:lpstr>
      <vt:lpstr>Slide 1</vt:lpstr>
      <vt:lpstr>هوش مصنوعی Artificial Intelligence </vt:lpstr>
      <vt:lpstr>فصل هفتم: عامل های منطقی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معني‌هاي زبان تعيين مي‌کند که حقايق به کدام جملات مربوط مي‌شوند. 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منطق گزاره اي: معنا</vt:lpstr>
      <vt:lpstr>Slide 28</vt:lpstr>
      <vt:lpstr>Slide 29</vt:lpstr>
      <vt:lpstr>استنتاج بوسيله شمارش</vt:lpstr>
      <vt:lpstr>روش هاي اثبات</vt:lpstr>
      <vt:lpstr>Slide 32</vt:lpstr>
      <vt:lpstr>Slide 33</vt:lpstr>
      <vt:lpstr>Slide 34</vt:lpstr>
      <vt:lpstr>Slide 35</vt:lpstr>
      <vt:lpstr>Slide 36</vt:lpstr>
      <vt:lpstr>Slide 37</vt:lpstr>
      <vt:lpstr>الگوريتم Resolution</vt:lpstr>
      <vt:lpstr>Slide 39</vt:lpstr>
      <vt:lpstr>Slide 40</vt:lpstr>
      <vt:lpstr>استنتاج روبه جلو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استنتاج رو به عقب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الگوريتم هاي استنتاج كارا در منطق گزاره اي</vt:lpstr>
      <vt:lpstr>الگوريتمDPLL</vt:lpstr>
      <vt:lpstr>الگوريتمDPLL</vt:lpstr>
      <vt:lpstr>الگوريتمDPLL</vt:lpstr>
      <vt:lpstr>الگوريتمDPLL</vt:lpstr>
      <vt:lpstr>الگوريتم  WalkSAT</vt:lpstr>
      <vt:lpstr>الگوريتم  WalkSAT</vt:lpstr>
      <vt:lpstr>مسائل سخت ارضا پذيري</vt:lpstr>
      <vt:lpstr>مسائل سخت ارضا پذيري</vt:lpstr>
      <vt:lpstr>مسائل سخت ارضا پذيري</vt:lpstr>
      <vt:lpstr>مسائل سخت ارضا پذيري</vt:lpstr>
      <vt:lpstr>محدوديت هاي منطق گزاره اي</vt:lpstr>
      <vt:lpstr>عامل مختلط</vt:lpstr>
      <vt:lpstr>Slide 77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PARS</cp:lastModifiedBy>
  <cp:revision>29</cp:revision>
  <dcterms:created xsi:type="dcterms:W3CDTF">2006-08-16T00:00:00Z</dcterms:created>
  <dcterms:modified xsi:type="dcterms:W3CDTF">2012-11-20T16:32:21Z</dcterms:modified>
</cp:coreProperties>
</file>